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notesMasterIdLst>
    <p:notesMasterId r:id="rId17"/>
  </p:notesMasterIdLst>
  <p:handoutMasterIdLst>
    <p:handoutMasterId r:id="rId18"/>
  </p:handoutMasterIdLst>
  <p:sldIdLst>
    <p:sldId id="256" r:id="rId2"/>
    <p:sldId id="257" r:id="rId3"/>
    <p:sldId id="258" r:id="rId4"/>
    <p:sldId id="260" r:id="rId5"/>
    <p:sldId id="259" r:id="rId6"/>
    <p:sldId id="273" r:id="rId7"/>
    <p:sldId id="274" r:id="rId8"/>
    <p:sldId id="264" r:id="rId9"/>
    <p:sldId id="269" r:id="rId10"/>
    <p:sldId id="270" r:id="rId11"/>
    <p:sldId id="272" r:id="rId12"/>
    <p:sldId id="263" r:id="rId13"/>
    <p:sldId id="275" r:id="rId14"/>
    <p:sldId id="268" r:id="rId15"/>
    <p:sldId id="266"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CC"/>
    <a:srgbClr val="9999FF"/>
    <a:srgbClr val="FF7C80"/>
    <a:srgbClr val="3399FF"/>
    <a:srgbClr val="FF0000"/>
    <a:srgbClr val="0000FF"/>
    <a:srgbClr val="FF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56" autoAdjust="0"/>
    <p:restoredTop sz="94660"/>
  </p:normalViewPr>
  <p:slideViewPr>
    <p:cSldViewPr>
      <p:cViewPr varScale="1">
        <p:scale>
          <a:sx n="69" d="100"/>
          <a:sy n="69" d="100"/>
        </p:scale>
        <p:origin x="-1392" y="-90"/>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0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719B41D-76DE-46E3-9EE5-1A763971C012}" type="datetimeFigureOut">
              <a:rPr lang="es-ES" smtClean="0"/>
              <a:t>25/04/2017</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568C12-7A3A-413E-B250-5E490449ACAB}" type="slidenum">
              <a:rPr lang="es-ES" smtClean="0"/>
              <a:t>‹Nº›</a:t>
            </a:fld>
            <a:endParaRPr lang="es-ES"/>
          </a:p>
        </p:txBody>
      </p:sp>
    </p:spTree>
    <p:extLst>
      <p:ext uri="{BB962C8B-B14F-4D97-AF65-F5344CB8AC3E}">
        <p14:creationId xmlns:p14="http://schemas.microsoft.com/office/powerpoint/2010/main" val="17011977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FBC71E2-BA6B-4AD6-80E9-17596EB91BE7}" type="slidenum">
              <a:rPr lang="en-US"/>
              <a:pPr/>
              <a:t>‹Nº›</a:t>
            </a:fld>
            <a:endParaRPr lang="en-US"/>
          </a:p>
        </p:txBody>
      </p:sp>
    </p:spTree>
    <p:extLst>
      <p:ext uri="{BB962C8B-B14F-4D97-AF65-F5344CB8AC3E}">
        <p14:creationId xmlns:p14="http://schemas.microsoft.com/office/powerpoint/2010/main" val="411217208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5AA352-00EE-4839-8CDF-D4922C0779E6}" type="slidenum">
              <a:rPr lang="en-US"/>
              <a:pPr/>
              <a:t>1</a:t>
            </a:fld>
            <a:endParaRPr lang="en-US"/>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921127-B1BE-4314-B585-2F83F1C8C8CD}" type="slidenum">
              <a:rPr lang="en-US"/>
              <a:pPr/>
              <a:t>10</a:t>
            </a:fld>
            <a:endParaRPr lang="en-US"/>
          </a:p>
        </p:txBody>
      </p:sp>
      <p:sp>
        <p:nvSpPr>
          <p:cNvPr id="46082" name="Rectangle 2"/>
          <p:cNvSpPr>
            <a:spLocks noRo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B186CA-011F-40D8-B4B1-ADA39AA0C61F}" type="slidenum">
              <a:rPr lang="en-US"/>
              <a:pPr/>
              <a:t>11</a:t>
            </a:fld>
            <a:endParaRPr lang="en-US"/>
          </a:p>
        </p:txBody>
      </p:sp>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388488-E324-4351-A780-4AB4FFFA19B0}" type="slidenum">
              <a:rPr lang="en-US"/>
              <a:pPr/>
              <a:t>12</a:t>
            </a:fld>
            <a:endParaRPr lang="en-US"/>
          </a:p>
        </p:txBody>
      </p:sp>
      <p:sp>
        <p:nvSpPr>
          <p:cNvPr id="30722" name="Rectangle 2"/>
          <p:cNvSpPr>
            <a:spLocks noRo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6047D5-A5A9-4E75-8BD2-A911FC45918A}" type="slidenum">
              <a:rPr lang="en-US"/>
              <a:pPr/>
              <a:t>13</a:t>
            </a:fld>
            <a:endParaRPr lang="en-US"/>
          </a:p>
        </p:txBody>
      </p:sp>
      <p:sp>
        <p:nvSpPr>
          <p:cNvPr id="56322" name="Rectangle 2"/>
          <p:cNvSpPr>
            <a:spLocks noRo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501804-9E7C-45BB-AE0D-20D5276B3679}" type="slidenum">
              <a:rPr lang="en-US"/>
              <a:pPr/>
              <a:t>14</a:t>
            </a:fld>
            <a:endParaRPr lang="en-US"/>
          </a:p>
        </p:txBody>
      </p:sp>
      <p:sp>
        <p:nvSpPr>
          <p:cNvPr id="41986" name="Rectangle 2"/>
          <p:cNvSpPr>
            <a:spLocks noRo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1E65A6-EF7D-4870-BFC3-EA2D9ED7EACF}" type="slidenum">
              <a:rPr lang="en-US"/>
              <a:pPr/>
              <a:t>15</a:t>
            </a:fld>
            <a:endParaRPr lang="en-US"/>
          </a:p>
        </p:txBody>
      </p:sp>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48A3F4-44A6-4322-BBF8-92C5FC23A3E1}" type="slidenum">
              <a:rPr lang="en-US"/>
              <a:pPr/>
              <a:t>2</a:t>
            </a:fld>
            <a:endParaRPr lang="en-US"/>
          </a:p>
        </p:txBody>
      </p:sp>
      <p:sp>
        <p:nvSpPr>
          <p:cNvPr id="16386" name="Rectangle 2"/>
          <p:cNvSpPr>
            <a:spLocks noRo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A11EAC-BA1A-4F0A-9E31-38927876D882}" type="slidenum">
              <a:rPr lang="en-US"/>
              <a:pPr/>
              <a:t>3</a:t>
            </a:fld>
            <a:endParaRPr lang="en-US"/>
          </a:p>
        </p:txBody>
      </p:sp>
      <p:sp>
        <p:nvSpPr>
          <p:cNvPr id="18434" name="Rectangle 2"/>
          <p:cNvSpPr>
            <a:spLocks noRo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D66E27-F987-486F-A28B-1C4A6492CA58}" type="slidenum">
              <a:rPr lang="en-US"/>
              <a:pPr/>
              <a:t>4</a:t>
            </a:fld>
            <a:endParaRPr lang="en-US"/>
          </a:p>
        </p:txBody>
      </p:sp>
      <p:sp>
        <p:nvSpPr>
          <p:cNvPr id="22530" name="Rectangle 2"/>
          <p:cNvSpPr>
            <a:spLocks noRo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96DFEF-B917-4E63-8DA6-3C182CFE4413}" type="slidenum">
              <a:rPr lang="en-US"/>
              <a:pPr/>
              <a:t>5</a:t>
            </a:fld>
            <a:endParaRPr lang="en-US"/>
          </a:p>
        </p:txBody>
      </p:sp>
      <p:sp>
        <p:nvSpPr>
          <p:cNvPr id="20482" name="Rectangle 2"/>
          <p:cNvSpPr>
            <a:spLocks noRo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BB980D-6F1B-4294-832B-BED8CBDFB5EC}" type="slidenum">
              <a:rPr lang="en-US"/>
              <a:pPr/>
              <a:t>6</a:t>
            </a:fld>
            <a:endParaRPr lang="en-US"/>
          </a:p>
        </p:txBody>
      </p:sp>
      <p:sp>
        <p:nvSpPr>
          <p:cNvPr id="52226" name="Rectangle 2"/>
          <p:cNvSpPr>
            <a:spLocks noRo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8958F9-72DF-4CB1-90E8-D7E32F7F6F90}" type="slidenum">
              <a:rPr lang="en-US"/>
              <a:pPr/>
              <a:t>7</a:t>
            </a:fld>
            <a:endParaRPr lang="en-US"/>
          </a:p>
        </p:txBody>
      </p:sp>
      <p:sp>
        <p:nvSpPr>
          <p:cNvPr id="54274" name="Rectangle 2"/>
          <p:cNvSpPr>
            <a:spLocks noRo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3EB5E1-FD05-4A79-8B39-312C96D0CEFD}" type="slidenum">
              <a:rPr lang="en-US"/>
              <a:pPr/>
              <a:t>8</a:t>
            </a:fld>
            <a:endParaRPr lang="en-US"/>
          </a:p>
        </p:txBody>
      </p:sp>
      <p:sp>
        <p:nvSpPr>
          <p:cNvPr id="33794" name="Rectangle 2"/>
          <p:cNvSpPr>
            <a:spLocks noRo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929968-DC45-4892-859E-DDDD5C858BA6}" type="slidenum">
              <a:rPr lang="en-US"/>
              <a:pPr/>
              <a:t>9</a:t>
            </a:fld>
            <a:endParaRPr lang="en-US"/>
          </a:p>
        </p:txBody>
      </p:sp>
      <p:sp>
        <p:nvSpPr>
          <p:cNvPr id="44034" name="Rectangle 2"/>
          <p:cNvSpPr>
            <a:spLocks noRo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endParaRPr lang="en-US"/>
          </a:p>
        </p:txBody>
      </p:sp>
      <p:sp>
        <p:nvSpPr>
          <p:cNvPr id="17" name="16 Marcador de pie de página"/>
          <p:cNvSpPr>
            <a:spLocks noGrp="1"/>
          </p:cNvSpPr>
          <p:nvPr>
            <p:ph type="ftr" sz="quarter" idx="11"/>
          </p:nvPr>
        </p:nvSpPr>
        <p:spPr>
          <a:xfrm>
            <a:off x="5410200" y="4205288"/>
            <a:ext cx="1295400" cy="457200"/>
          </a:xfrm>
        </p:spPr>
        <p:txBody>
          <a:bodyPr/>
          <a:lstStyle/>
          <a:p>
            <a:endParaRPr lang="en-US"/>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0A0D810-6977-421F-BCF7-BA655106ECFA}"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8B15EA6C-A9CC-4E62-83D1-BAED5226FFDD}"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4B664024-3BE1-4CB8-BE8F-179430B5CDF7}" type="slidenum">
              <a:rPr lang="en-US" smtClean="0"/>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57200" y="274638"/>
            <a:ext cx="8229600" cy="58515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3" name="2 Marcador de fecha"/>
          <p:cNvSpPr>
            <a:spLocks noGrp="1"/>
          </p:cNvSpPr>
          <p:nvPr>
            <p:ph type="dt" sz="half" idx="10"/>
          </p:nvPr>
        </p:nvSpPr>
        <p:spPr>
          <a:xfrm>
            <a:off x="457200" y="6245225"/>
            <a:ext cx="2133600" cy="476250"/>
          </a:xfrm>
        </p:spPr>
        <p:txBody>
          <a:bodyPr/>
          <a:lstStyle>
            <a:lvl1pPr>
              <a:defRPr/>
            </a:lvl1pPr>
          </a:lstStyle>
          <a:p>
            <a:endParaRPr lang="en-US"/>
          </a:p>
        </p:txBody>
      </p:sp>
      <p:sp>
        <p:nvSpPr>
          <p:cNvPr id="4" name="3 Marcador de pie de página"/>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4 Marcador de número de diapositiva"/>
          <p:cNvSpPr>
            <a:spLocks noGrp="1"/>
          </p:cNvSpPr>
          <p:nvPr>
            <p:ph type="sldNum" sz="quarter" idx="12"/>
          </p:nvPr>
        </p:nvSpPr>
        <p:spPr>
          <a:xfrm>
            <a:off x="6553200" y="6245225"/>
            <a:ext cx="2133600" cy="476250"/>
          </a:xfrm>
        </p:spPr>
        <p:txBody>
          <a:bodyPr/>
          <a:lstStyle>
            <a:lvl1pPr>
              <a:defRPr/>
            </a:lvl1pPr>
          </a:lstStyle>
          <a:p>
            <a:fld id="{436301B9-A048-42D5-9C31-BF98336CB405}" type="slidenum">
              <a:rPr lang="en-US"/>
              <a:pPr/>
              <a:t>‹Nº›</a:t>
            </a:fld>
            <a:endParaRPr lang="en-US"/>
          </a:p>
        </p:txBody>
      </p:sp>
    </p:spTree>
    <p:extLst>
      <p:ext uri="{BB962C8B-B14F-4D97-AF65-F5344CB8AC3E}">
        <p14:creationId xmlns:p14="http://schemas.microsoft.com/office/powerpoint/2010/main" val="4122401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253BF023-FC30-45C2-BD64-0845DD3F2FCC}"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E2BC341-B18F-4D86-932C-ED3D83440198}"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93F336AE-B167-4A8D-BC00-18235E48BFE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endParaRPr lang="en-US"/>
          </a:p>
        </p:txBody>
      </p:sp>
      <p:sp>
        <p:nvSpPr>
          <p:cNvPr id="27" name="26 Marcador de número de diapositiva"/>
          <p:cNvSpPr>
            <a:spLocks noGrp="1"/>
          </p:cNvSpPr>
          <p:nvPr>
            <p:ph type="sldNum" sz="quarter" idx="11"/>
          </p:nvPr>
        </p:nvSpPr>
        <p:spPr/>
        <p:txBody>
          <a:bodyPr rtlCol="0"/>
          <a:lstStyle/>
          <a:p>
            <a:fld id="{466AC8A6-8654-4CFA-B238-708D0328FD67}" type="slidenum">
              <a:rPr lang="en-US" smtClean="0"/>
              <a:pPr/>
              <a:t>‹Nº›</a:t>
            </a:fld>
            <a:endParaRPr lang="en-US"/>
          </a:p>
        </p:txBody>
      </p:sp>
      <p:sp>
        <p:nvSpPr>
          <p:cNvPr id="28" name="27 Marcador de pie de página"/>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endParaRPr lang="en-US"/>
          </a:p>
        </p:txBody>
      </p:sp>
      <p:sp>
        <p:nvSpPr>
          <p:cNvPr id="4" name="3 Marcador de pie de página"/>
          <p:cNvSpPr>
            <a:spLocks noGrp="1"/>
          </p:cNvSpPr>
          <p:nvPr>
            <p:ph type="ftr" sz="quarter" idx="11"/>
          </p:nvPr>
        </p:nvSpPr>
        <p:spPr>
          <a:xfrm>
            <a:off x="5257800" y="612648"/>
            <a:ext cx="1325880" cy="457200"/>
          </a:xfrm>
        </p:spPr>
        <p:txBody>
          <a:bodyPr/>
          <a:lstStyle/>
          <a:p>
            <a:endParaRPr lang="en-US"/>
          </a:p>
        </p:txBody>
      </p:sp>
      <p:sp>
        <p:nvSpPr>
          <p:cNvPr id="5" name="4 Marcador de número de diapositiva"/>
          <p:cNvSpPr>
            <a:spLocks noGrp="1"/>
          </p:cNvSpPr>
          <p:nvPr>
            <p:ph type="sldNum" sz="quarter" idx="12"/>
          </p:nvPr>
        </p:nvSpPr>
        <p:spPr>
          <a:xfrm>
            <a:off x="8174736" y="2272"/>
            <a:ext cx="762000" cy="365760"/>
          </a:xfrm>
        </p:spPr>
        <p:txBody>
          <a:bodyPr/>
          <a:lstStyle/>
          <a:p>
            <a:fld id="{104ADA75-5C8A-4343-A67A-B7662DE2C97D}"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A285CB7D-48D6-4B43-907A-369F919B3916}"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CCEE41B-0F3C-42A6-A266-372C148ABEA3}"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81154E30-5B44-444B-965E-FE2E861A9188}"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endParaRPr lang="en-US"/>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9B6CDD7-93D9-482A-8B1D-8BA31C4CAE97}"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2349500"/>
            <a:ext cx="7772400" cy="1470025"/>
          </a:xfrm>
        </p:spPr>
        <p:txBody>
          <a:bodyPr/>
          <a:lstStyle/>
          <a:p>
            <a:r>
              <a:rPr lang="es-ES"/>
              <a:t>The </a:t>
            </a:r>
            <a:r>
              <a:rPr lang="es-ES" b="1"/>
              <a:t>Holmes</a:t>
            </a:r>
            <a:r>
              <a:rPr lang="es-ES"/>
              <a:t> Platform</a:t>
            </a:r>
            <a:br>
              <a:rPr lang="es-ES"/>
            </a:br>
            <a:r>
              <a:rPr lang="es-ES"/>
              <a:t>and </a:t>
            </a:r>
            <a:r>
              <a:rPr lang="es-ES" b="1"/>
              <a:t>Applications</a:t>
            </a:r>
            <a:endParaRPr lang="en-US" b="1"/>
          </a:p>
        </p:txBody>
      </p:sp>
      <p:sp>
        <p:nvSpPr>
          <p:cNvPr id="2054" name="Rectangle 6"/>
          <p:cNvSpPr>
            <a:spLocks noGrp="1" noChangeArrowheads="1"/>
          </p:cNvSpPr>
          <p:nvPr>
            <p:ph type="subTitle" idx="1"/>
          </p:nvPr>
        </p:nvSpPr>
        <p:spPr/>
        <p:txBody>
          <a:bodyPr>
            <a:normAutofit/>
          </a:bodyPr>
          <a:lstStyle/>
          <a:p>
            <a:pPr>
              <a:lnSpc>
                <a:spcPct val="80000"/>
              </a:lnSpc>
            </a:pPr>
            <a:endParaRPr lang="es-ES"/>
          </a:p>
          <a:p>
            <a:pPr>
              <a:lnSpc>
                <a:spcPct val="80000"/>
              </a:lnSpc>
            </a:pPr>
            <a:endParaRPr lang="es-ES" sz="2800" smtClean="0">
              <a:latin typeface="Candara" pitchFamily="34" charset="0"/>
            </a:endParaRPr>
          </a:p>
          <a:p>
            <a:pPr>
              <a:lnSpc>
                <a:spcPct val="80000"/>
              </a:lnSpc>
            </a:pPr>
            <a:endParaRPr lang="es-ES" sz="2800">
              <a:latin typeface="Candara" pitchFamily="34" charset="0"/>
            </a:endParaRPr>
          </a:p>
          <a:p>
            <a:pPr>
              <a:lnSpc>
                <a:spcPct val="80000"/>
              </a:lnSpc>
            </a:pPr>
            <a:r>
              <a:rPr lang="es-ES" sz="2000" smtClean="0"/>
              <a:t>Luxembourg, 2017</a:t>
            </a:r>
            <a:endParaRPr lang="en-US" sz="2000"/>
          </a:p>
        </p:txBody>
      </p:sp>
      <p:sp>
        <p:nvSpPr>
          <p:cNvPr id="2055" name="Line 7"/>
          <p:cNvSpPr>
            <a:spLocks noChangeShapeType="1"/>
          </p:cNvSpPr>
          <p:nvPr/>
        </p:nvSpPr>
        <p:spPr bwMode="auto">
          <a:xfrm>
            <a:off x="3276600" y="5013325"/>
            <a:ext cx="2447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2056" name="Line 8"/>
          <p:cNvSpPr>
            <a:spLocks noChangeShapeType="1"/>
          </p:cNvSpPr>
          <p:nvPr/>
        </p:nvSpPr>
        <p:spPr bwMode="auto">
          <a:xfrm>
            <a:off x="144463" y="2205038"/>
            <a:ext cx="8820150" cy="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468313" y="2603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s-ES_tradnl" sz="4400">
                <a:solidFill>
                  <a:srgbClr val="000066"/>
                </a:solidFill>
              </a:rPr>
              <a:t>Integration</a:t>
            </a:r>
            <a:endParaRPr lang="en-US" sz="4400">
              <a:solidFill>
                <a:srgbClr val="000066"/>
              </a:solidFill>
            </a:endParaRPr>
          </a:p>
        </p:txBody>
      </p:sp>
      <p:sp>
        <p:nvSpPr>
          <p:cNvPr id="45060" name="Rectangle 4"/>
          <p:cNvSpPr>
            <a:spLocks noChangeArrowheads="1"/>
          </p:cNvSpPr>
          <p:nvPr/>
        </p:nvSpPr>
        <p:spPr bwMode="auto">
          <a:xfrm>
            <a:off x="395288" y="6092825"/>
            <a:ext cx="82296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pPr>
            <a:r>
              <a:rPr lang="es-ES_tradnl" sz="2800" b="1"/>
              <a:t>data access | business logic | </a:t>
            </a:r>
            <a:r>
              <a:rPr lang="es-ES_tradnl" sz="2800" b="1">
                <a:solidFill>
                  <a:srgbClr val="6600CC"/>
                </a:solidFill>
              </a:rPr>
              <a:t>integration </a:t>
            </a:r>
            <a:r>
              <a:rPr lang="es-ES_tradnl" sz="2800" b="1"/>
              <a:t>| ui</a:t>
            </a:r>
          </a:p>
          <a:p>
            <a:pPr marL="342900" indent="-342900">
              <a:spcBef>
                <a:spcPct val="20000"/>
              </a:spcBef>
            </a:pPr>
            <a:endParaRPr lang="es-ES_tradnl" sz="2800"/>
          </a:p>
          <a:p>
            <a:pPr marL="342900" indent="-342900">
              <a:spcBef>
                <a:spcPct val="20000"/>
              </a:spcBef>
            </a:pPr>
            <a:endParaRPr lang="en-US" sz="2800"/>
          </a:p>
        </p:txBody>
      </p:sp>
      <p:sp>
        <p:nvSpPr>
          <p:cNvPr id="45066" name="Rectangle 10"/>
          <p:cNvSpPr>
            <a:spLocks noChangeArrowheads="1"/>
          </p:cNvSpPr>
          <p:nvPr/>
        </p:nvSpPr>
        <p:spPr bwMode="auto">
          <a:xfrm>
            <a:off x="457200" y="1268413"/>
            <a:ext cx="8229600" cy="482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609600" indent="-609600">
              <a:spcBef>
                <a:spcPct val="20000"/>
              </a:spcBef>
            </a:pPr>
            <a:r>
              <a:rPr lang="es-ES_tradnl" sz="2800"/>
              <a:t>Integration</a:t>
            </a:r>
          </a:p>
          <a:p>
            <a:pPr marL="990600" lvl="1" indent="-533400">
              <a:spcBef>
                <a:spcPct val="20000"/>
              </a:spcBef>
              <a:buFontTx/>
              <a:buChar char="•"/>
            </a:pPr>
            <a:r>
              <a:rPr lang="es-ES_tradnl"/>
              <a:t>The 3-layer setup is based on the </a:t>
            </a:r>
            <a:r>
              <a:rPr lang="es-ES_tradnl"/>
              <a:t>Java </a:t>
            </a:r>
            <a:r>
              <a:rPr lang="es-ES_tradnl" smtClean="0"/>
              <a:t>EE architecture </a:t>
            </a:r>
            <a:r>
              <a:rPr lang="es-ES_tradnl"/>
              <a:t>which is a widely used industry-standard for building enterprise applications.</a:t>
            </a:r>
          </a:p>
          <a:p>
            <a:pPr marL="990600" lvl="1" indent="-533400">
              <a:spcBef>
                <a:spcPct val="20000"/>
              </a:spcBef>
              <a:buFontTx/>
              <a:buChar char="•"/>
            </a:pPr>
            <a:r>
              <a:rPr lang="es-ES_tradnl"/>
              <a:t>Externally, </a:t>
            </a:r>
            <a:r>
              <a:rPr lang="es-ES_tradnl"/>
              <a:t>the </a:t>
            </a:r>
            <a:r>
              <a:rPr lang="es-ES_tradnl" smtClean="0"/>
              <a:t>SOAP &amp; REST WS is </a:t>
            </a:r>
            <a:r>
              <a:rPr lang="es-ES_tradnl"/>
              <a:t>also a open standard defined by </a:t>
            </a:r>
            <a:r>
              <a:rPr lang="es-ES_tradnl"/>
              <a:t>the </a:t>
            </a:r>
            <a:r>
              <a:rPr lang="es-ES_tradnl" smtClean="0"/>
              <a:t>W3C, </a:t>
            </a:r>
            <a:r>
              <a:rPr lang="es-ES_tradnl"/>
              <a:t>implemented by most software vendors (Microsoft, Sun, BEA, IBM…)</a:t>
            </a:r>
          </a:p>
          <a:p>
            <a:pPr marL="990600" lvl="1" indent="-533400">
              <a:spcBef>
                <a:spcPct val="20000"/>
              </a:spcBef>
              <a:buFontTx/>
              <a:buChar char="•"/>
            </a:pPr>
            <a:r>
              <a:rPr lang="es-ES_tradnl"/>
              <a:t>E-Mail, LDAP, JTAPI integration is implemented out of the box.</a:t>
            </a:r>
          </a:p>
          <a:p>
            <a:pPr marL="990600" lvl="1" indent="-533400">
              <a:spcBef>
                <a:spcPct val="20000"/>
              </a:spcBef>
              <a:buFontTx/>
              <a:buChar char="•"/>
            </a:pPr>
            <a:r>
              <a:rPr lang="es-ES_tradnl"/>
              <a:t>The Business Logic &amp; Data Access API enable to build programs that can </a:t>
            </a:r>
            <a:r>
              <a:rPr lang="es-ES_tradnl"/>
              <a:t>be </a:t>
            </a:r>
            <a:r>
              <a:rPr lang="es-ES_tradnl" smtClean="0"/>
              <a:t>scheduled run </a:t>
            </a:r>
            <a:r>
              <a:rPr lang="es-ES_tradnl"/>
              <a:t>in the background (batches, daemons) for integration and backoffice purposes.</a:t>
            </a:r>
          </a:p>
          <a:p>
            <a:pPr marL="990600" lvl="1" indent="-533400">
              <a:spcBef>
                <a:spcPct val="20000"/>
              </a:spcBef>
              <a:buFontTx/>
              <a:buChar char="•"/>
            </a:pPr>
            <a:r>
              <a:rPr lang="es-ES_tradnl"/>
              <a:t>The client-side can be extended to integrate with external services.</a:t>
            </a:r>
          </a:p>
          <a:p>
            <a:pPr marL="990600" lvl="1" indent="-533400">
              <a:spcBef>
                <a:spcPct val="20000"/>
              </a:spcBef>
              <a:buFontTx/>
              <a:buChar char="•"/>
            </a:pPr>
            <a:r>
              <a:rPr lang="es-ES_tradnl"/>
              <a:t>The client is integrated with the operating system using the third-party </a:t>
            </a:r>
            <a:r>
              <a:rPr lang="es-ES_tradnl"/>
              <a:t>product </a:t>
            </a:r>
            <a:r>
              <a:rPr lang="es-ES_tradnl" smtClean="0"/>
              <a:t>Java Desktop to </a:t>
            </a:r>
            <a:r>
              <a:rPr lang="es-ES_tradnl"/>
              <a:t>provide file type-association features, web browser, etc.</a:t>
            </a:r>
            <a:endParaRPr lang="es-ES_tradnl" sz="20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468313" y="2603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s-ES_tradnl" sz="4400">
                <a:solidFill>
                  <a:srgbClr val="000066"/>
                </a:solidFill>
              </a:rPr>
              <a:t>User Interface</a:t>
            </a:r>
            <a:endParaRPr lang="en-US" sz="4400">
              <a:solidFill>
                <a:srgbClr val="000066"/>
              </a:solidFill>
            </a:endParaRPr>
          </a:p>
        </p:txBody>
      </p:sp>
      <p:sp>
        <p:nvSpPr>
          <p:cNvPr id="49155" name="Rectangle 3"/>
          <p:cNvSpPr>
            <a:spLocks noChangeArrowheads="1"/>
          </p:cNvSpPr>
          <p:nvPr/>
        </p:nvSpPr>
        <p:spPr bwMode="auto">
          <a:xfrm>
            <a:off x="395288" y="6092825"/>
            <a:ext cx="82296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pPr>
            <a:r>
              <a:rPr lang="es-ES_tradnl" sz="2800" b="1"/>
              <a:t>data access | business logic | integration | </a:t>
            </a:r>
            <a:r>
              <a:rPr lang="es-ES_tradnl" sz="2800" b="1">
                <a:solidFill>
                  <a:srgbClr val="00B0F0"/>
                </a:solidFill>
              </a:rPr>
              <a:t>ui</a:t>
            </a:r>
          </a:p>
          <a:p>
            <a:pPr marL="342900" indent="-342900">
              <a:spcBef>
                <a:spcPct val="20000"/>
              </a:spcBef>
            </a:pPr>
            <a:endParaRPr lang="es-ES_tradnl" sz="2800"/>
          </a:p>
          <a:p>
            <a:pPr marL="342900" indent="-342900">
              <a:spcBef>
                <a:spcPct val="20000"/>
              </a:spcBef>
            </a:pPr>
            <a:endParaRPr lang="en-US" sz="2800"/>
          </a:p>
        </p:txBody>
      </p:sp>
      <p:sp>
        <p:nvSpPr>
          <p:cNvPr id="49156" name="Rectangle 4"/>
          <p:cNvSpPr>
            <a:spLocks noChangeArrowheads="1"/>
          </p:cNvSpPr>
          <p:nvPr/>
        </p:nvSpPr>
        <p:spPr bwMode="auto">
          <a:xfrm>
            <a:off x="457200" y="1279525"/>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609600" indent="-609600">
              <a:spcBef>
                <a:spcPct val="20000"/>
              </a:spcBef>
            </a:pPr>
            <a:r>
              <a:rPr lang="es-ES_tradnl" sz="2400"/>
              <a:t>User Interface</a:t>
            </a:r>
          </a:p>
          <a:p>
            <a:pPr marL="990600" lvl="1" indent="-533400">
              <a:spcBef>
                <a:spcPct val="20000"/>
              </a:spcBef>
              <a:buFontTx/>
              <a:buChar char="•"/>
            </a:pPr>
            <a:r>
              <a:rPr lang="es-ES_tradnl" sz="1600"/>
              <a:t>The application client is the user interface</a:t>
            </a:r>
            <a:r>
              <a:rPr lang="es-ES_tradnl" sz="1600"/>
              <a:t>. </a:t>
            </a:r>
            <a:r>
              <a:rPr lang="es-ES_tradnl" sz="1600" smtClean="0"/>
              <a:t>Two </a:t>
            </a:r>
            <a:r>
              <a:rPr lang="es-ES_tradnl" sz="1600"/>
              <a:t>setups are possible</a:t>
            </a:r>
            <a:r>
              <a:rPr lang="es-ES_tradnl" sz="1600"/>
              <a:t>, </a:t>
            </a:r>
            <a:r>
              <a:rPr lang="es-ES_tradnl" sz="1600" smtClean="0"/>
              <a:t>for small-office applications a DB client </a:t>
            </a:r>
            <a:r>
              <a:rPr lang="es-ES_tradnl" sz="1600"/>
              <a:t>connects directly with a database server</a:t>
            </a:r>
            <a:r>
              <a:rPr lang="es-ES_tradnl" sz="1600"/>
              <a:t>, </a:t>
            </a:r>
            <a:r>
              <a:rPr lang="es-ES_tradnl" sz="1600" smtClean="0"/>
              <a:t>while in the large scale setup the Enterprise client </a:t>
            </a:r>
            <a:r>
              <a:rPr lang="es-ES_tradnl" sz="1600"/>
              <a:t>connects to a Web Service/J2EE server.</a:t>
            </a:r>
          </a:p>
          <a:p>
            <a:pPr marL="990600" lvl="1" indent="-533400">
              <a:spcBef>
                <a:spcPct val="20000"/>
              </a:spcBef>
              <a:buFontTx/>
              <a:buChar char="•"/>
            </a:pPr>
            <a:r>
              <a:rPr lang="es-ES_tradnl" sz="1600"/>
              <a:t>The client obtains from the Data Access layer the necessary information to build up a default, generic forms to create, select or edit the records of your database.</a:t>
            </a:r>
          </a:p>
          <a:p>
            <a:pPr marL="990600" lvl="1" indent="-533400">
              <a:spcBef>
                <a:spcPct val="20000"/>
              </a:spcBef>
              <a:buFontTx/>
              <a:buChar char="•"/>
            </a:pPr>
            <a:r>
              <a:rPr lang="es-ES_tradnl" sz="1600" smtClean="0"/>
              <a:t>Basic customization does </a:t>
            </a:r>
            <a:r>
              <a:rPr lang="es-ES_tradnl" sz="1600"/>
              <a:t>not require programming. The following features can be customized, through the application, without programming:</a:t>
            </a:r>
          </a:p>
          <a:p>
            <a:pPr marL="1371600" lvl="2" indent="-457200">
              <a:spcBef>
                <a:spcPct val="20000"/>
              </a:spcBef>
              <a:buFontTx/>
              <a:buChar char="•"/>
            </a:pPr>
            <a:r>
              <a:rPr lang="es-ES_tradnl" sz="1400"/>
              <a:t>Menus, Lists, Multi-language labelling, Related-info tabs…</a:t>
            </a:r>
          </a:p>
          <a:p>
            <a:pPr marL="990600" lvl="1" indent="-533400">
              <a:spcBef>
                <a:spcPct val="20000"/>
              </a:spcBef>
              <a:buFontTx/>
              <a:buChar char="•"/>
            </a:pPr>
            <a:r>
              <a:rPr lang="es-ES_tradnl" sz="1600"/>
              <a:t>The 3-layer architecture client enables client to connect through internet and firewalls and enables horizontal scalability.</a:t>
            </a:r>
          </a:p>
          <a:p>
            <a:pPr marL="990600" lvl="1" indent="-533400">
              <a:spcBef>
                <a:spcPct val="20000"/>
              </a:spcBef>
              <a:buFontTx/>
              <a:buChar char="•"/>
            </a:pPr>
            <a:r>
              <a:rPr lang="es-ES_tradnl" sz="1600"/>
              <a:t>Multi-platform (works on Microsoft / Linux / Sun…)</a:t>
            </a:r>
          </a:p>
          <a:p>
            <a:pPr marL="990600" lvl="1" indent="-533400">
              <a:spcBef>
                <a:spcPct val="20000"/>
              </a:spcBef>
              <a:buFontTx/>
              <a:buChar char="•"/>
            </a:pPr>
            <a:r>
              <a:rPr lang="es-ES_tradnl" sz="1600"/>
              <a:t>Plug-in architecture. You can override at form-level and even the internal event controller to define your own events and delegate.</a:t>
            </a:r>
          </a:p>
          <a:p>
            <a:pPr marL="609600" indent="-609600">
              <a:spcBef>
                <a:spcPct val="20000"/>
              </a:spcBef>
              <a:buFontTx/>
              <a:buAutoNum type="arabicPeriod"/>
            </a:pPr>
            <a:endParaRPr lang="es-ES_tradnl"/>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58" name="AutoShape 62"/>
          <p:cNvSpPr>
            <a:spLocks noChangeArrowheads="1"/>
          </p:cNvSpPr>
          <p:nvPr/>
        </p:nvSpPr>
        <p:spPr bwMode="auto">
          <a:xfrm>
            <a:off x="2843213" y="5229225"/>
            <a:ext cx="1243012" cy="863600"/>
          </a:xfrm>
          <a:prstGeom prst="cube">
            <a:avLst>
              <a:gd name="adj" fmla="val 25000"/>
            </a:avLst>
          </a:prstGeom>
          <a:solidFill>
            <a:srgbClr val="FFFF99">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SQL</a:t>
            </a:r>
          </a:p>
        </p:txBody>
      </p:sp>
      <p:sp>
        <p:nvSpPr>
          <p:cNvPr id="29762" name="AutoShape 66"/>
          <p:cNvSpPr>
            <a:spLocks noChangeArrowheads="1"/>
          </p:cNvSpPr>
          <p:nvPr/>
        </p:nvSpPr>
        <p:spPr bwMode="auto">
          <a:xfrm>
            <a:off x="3995738" y="5229225"/>
            <a:ext cx="1241425" cy="863600"/>
          </a:xfrm>
          <a:prstGeom prst="cube">
            <a:avLst>
              <a:gd name="adj" fmla="val 25000"/>
            </a:avLst>
          </a:prstGeom>
          <a:solidFill>
            <a:srgbClr val="FF9900">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DB </a:t>
            </a:r>
          </a:p>
          <a:p>
            <a:pPr algn="ctr"/>
            <a:r>
              <a:rPr lang="en-US" b="1"/>
              <a:t>Driver</a:t>
            </a:r>
          </a:p>
        </p:txBody>
      </p:sp>
      <p:sp>
        <p:nvSpPr>
          <p:cNvPr id="29760" name="AutoShape 64"/>
          <p:cNvSpPr>
            <a:spLocks noChangeArrowheads="1"/>
          </p:cNvSpPr>
          <p:nvPr/>
        </p:nvSpPr>
        <p:spPr bwMode="auto">
          <a:xfrm>
            <a:off x="5148263" y="5229225"/>
            <a:ext cx="1243012" cy="863600"/>
          </a:xfrm>
          <a:prstGeom prst="cube">
            <a:avLst>
              <a:gd name="adj" fmla="val 25000"/>
            </a:avLst>
          </a:prstGeom>
          <a:solidFill>
            <a:srgbClr val="C0C0C0">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Common</a:t>
            </a:r>
          </a:p>
          <a:p>
            <a:pPr algn="ctr"/>
            <a:r>
              <a:rPr lang="en-US" b="1"/>
              <a:t>Library</a:t>
            </a:r>
          </a:p>
        </p:txBody>
      </p:sp>
      <p:sp>
        <p:nvSpPr>
          <p:cNvPr id="29750" name="AutoShape 54"/>
          <p:cNvSpPr>
            <a:spLocks noChangeArrowheads="1"/>
          </p:cNvSpPr>
          <p:nvPr/>
        </p:nvSpPr>
        <p:spPr bwMode="auto">
          <a:xfrm>
            <a:off x="2844800" y="4437063"/>
            <a:ext cx="3541713" cy="863600"/>
          </a:xfrm>
          <a:prstGeom prst="cube">
            <a:avLst>
              <a:gd name="adj" fmla="val 25000"/>
            </a:avLst>
          </a:prstGeom>
          <a:solidFill>
            <a:srgbClr val="CCFFFF">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Object Model</a:t>
            </a:r>
          </a:p>
        </p:txBody>
      </p:sp>
      <p:sp>
        <p:nvSpPr>
          <p:cNvPr id="29706" name="Rectangle 10"/>
          <p:cNvSpPr>
            <a:spLocks noChangeArrowheads="1"/>
          </p:cNvSpPr>
          <p:nvPr/>
        </p:nvSpPr>
        <p:spPr bwMode="auto">
          <a:xfrm>
            <a:off x="468313" y="2603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s-ES_tradnl" sz="4400" b="1">
                <a:solidFill>
                  <a:srgbClr val="000066"/>
                </a:solidFill>
              </a:rPr>
              <a:t>Holmes</a:t>
            </a:r>
            <a:r>
              <a:rPr lang="es-ES_tradnl" sz="4400">
                <a:solidFill>
                  <a:srgbClr val="000066"/>
                </a:solidFill>
              </a:rPr>
              <a:t> Architecture</a:t>
            </a:r>
            <a:endParaRPr lang="en-US" sz="4400">
              <a:solidFill>
                <a:srgbClr val="000066"/>
              </a:solidFill>
            </a:endParaRPr>
          </a:p>
        </p:txBody>
      </p:sp>
      <p:sp>
        <p:nvSpPr>
          <p:cNvPr id="29740" name="AutoShape 44"/>
          <p:cNvSpPr>
            <a:spLocks noChangeArrowheads="1"/>
          </p:cNvSpPr>
          <p:nvPr/>
        </p:nvSpPr>
        <p:spPr bwMode="auto">
          <a:xfrm>
            <a:off x="2843213" y="3644900"/>
            <a:ext cx="3541712" cy="863600"/>
          </a:xfrm>
          <a:prstGeom prst="cube">
            <a:avLst>
              <a:gd name="adj" fmla="val 25000"/>
            </a:avLst>
          </a:prstGeom>
          <a:solidFill>
            <a:srgbClr val="BEB6EC">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Business Logic</a:t>
            </a:r>
          </a:p>
        </p:txBody>
      </p:sp>
      <p:sp>
        <p:nvSpPr>
          <p:cNvPr id="29742" name="AutoShape 46"/>
          <p:cNvSpPr>
            <a:spLocks noChangeArrowheads="1"/>
          </p:cNvSpPr>
          <p:nvPr/>
        </p:nvSpPr>
        <p:spPr bwMode="auto">
          <a:xfrm>
            <a:off x="4610100" y="2819400"/>
            <a:ext cx="1782763" cy="889000"/>
          </a:xfrm>
          <a:prstGeom prst="cube">
            <a:avLst>
              <a:gd name="adj" fmla="val 25000"/>
            </a:avLst>
          </a:prstGeom>
          <a:solidFill>
            <a:srgbClr val="FC8C9C">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EJB / WS</a:t>
            </a:r>
          </a:p>
          <a:p>
            <a:pPr algn="ctr"/>
            <a:r>
              <a:rPr lang="en-US" b="1"/>
              <a:t>J2EE Server</a:t>
            </a:r>
          </a:p>
        </p:txBody>
      </p:sp>
      <p:sp>
        <p:nvSpPr>
          <p:cNvPr id="29757" name="AutoShape 61"/>
          <p:cNvSpPr>
            <a:spLocks noChangeArrowheads="1"/>
          </p:cNvSpPr>
          <p:nvPr/>
        </p:nvSpPr>
        <p:spPr bwMode="auto">
          <a:xfrm>
            <a:off x="4602163" y="2019300"/>
            <a:ext cx="1782762" cy="889000"/>
          </a:xfrm>
          <a:prstGeom prst="cube">
            <a:avLst>
              <a:gd name="adj" fmla="val 25000"/>
            </a:avLst>
          </a:prstGeom>
          <a:solidFill>
            <a:schemeClr val="accent1">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HTTP / WS</a:t>
            </a:r>
          </a:p>
          <a:p>
            <a:pPr algn="ctr"/>
            <a:r>
              <a:rPr lang="en-US" b="1"/>
              <a:t>Client</a:t>
            </a:r>
          </a:p>
        </p:txBody>
      </p:sp>
      <p:sp>
        <p:nvSpPr>
          <p:cNvPr id="29763" name="AutoShape 67"/>
          <p:cNvSpPr>
            <a:spLocks noChangeArrowheads="1"/>
          </p:cNvSpPr>
          <p:nvPr/>
        </p:nvSpPr>
        <p:spPr bwMode="auto">
          <a:xfrm>
            <a:off x="2835275" y="2827338"/>
            <a:ext cx="1782763" cy="889000"/>
          </a:xfrm>
          <a:prstGeom prst="cube">
            <a:avLst>
              <a:gd name="adj" fmla="val 25000"/>
            </a:avLst>
          </a:prstGeom>
          <a:solidFill>
            <a:schemeClr va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LAN</a:t>
            </a:r>
          </a:p>
          <a:p>
            <a:pPr algn="ctr"/>
            <a:r>
              <a:rPr lang="en-US" b="1"/>
              <a:t>Client</a:t>
            </a:r>
          </a:p>
        </p:txBody>
      </p:sp>
      <p:sp>
        <p:nvSpPr>
          <p:cNvPr id="29765" name="Text Box 69"/>
          <p:cNvSpPr txBox="1">
            <a:spLocks noChangeArrowheads="1"/>
          </p:cNvSpPr>
          <p:nvPr/>
        </p:nvSpPr>
        <p:spPr bwMode="auto">
          <a:xfrm>
            <a:off x="539750" y="5229225"/>
            <a:ext cx="21399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
              <a:t>SQL Object API</a:t>
            </a:r>
          </a:p>
          <a:p>
            <a:r>
              <a:rPr lang="es-ES"/>
              <a:t>No SQL embedded</a:t>
            </a:r>
          </a:p>
          <a:p>
            <a:r>
              <a:rPr lang="es-ES"/>
              <a:t>nor parsing</a:t>
            </a:r>
          </a:p>
        </p:txBody>
      </p:sp>
      <p:sp>
        <p:nvSpPr>
          <p:cNvPr id="29768" name="Text Box 72"/>
          <p:cNvSpPr txBox="1">
            <a:spLocks noChangeArrowheads="1"/>
          </p:cNvSpPr>
          <p:nvPr/>
        </p:nvSpPr>
        <p:spPr bwMode="auto">
          <a:xfrm>
            <a:off x="6588125" y="4076700"/>
            <a:ext cx="2160588"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t>Data Model </a:t>
            </a:r>
          </a:p>
          <a:p>
            <a:r>
              <a:rPr lang="es-ES"/>
              <a:t>Schema Discovery</a:t>
            </a:r>
          </a:p>
          <a:p>
            <a:r>
              <a:rPr lang="es-ES"/>
              <a:t>High-level Data Access API</a:t>
            </a:r>
          </a:p>
        </p:txBody>
      </p:sp>
      <p:sp>
        <p:nvSpPr>
          <p:cNvPr id="29769" name="Text Box 73"/>
          <p:cNvSpPr txBox="1">
            <a:spLocks noChangeArrowheads="1"/>
          </p:cNvSpPr>
          <p:nvPr/>
        </p:nvSpPr>
        <p:spPr bwMode="auto">
          <a:xfrm>
            <a:off x="539750" y="2565400"/>
            <a:ext cx="17589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
              <a:t>Auto-generated</a:t>
            </a:r>
          </a:p>
          <a:p>
            <a:r>
              <a:rPr lang="es-ES"/>
              <a:t>Configurable</a:t>
            </a:r>
          </a:p>
          <a:p>
            <a:r>
              <a:rPr lang="es-ES"/>
              <a:t>Extendable</a:t>
            </a:r>
          </a:p>
          <a:p>
            <a:r>
              <a:rPr lang="es-ES"/>
              <a:t>User Interface</a:t>
            </a:r>
          </a:p>
        </p:txBody>
      </p:sp>
      <p:sp>
        <p:nvSpPr>
          <p:cNvPr id="29770" name="Text Box 74"/>
          <p:cNvSpPr txBox="1">
            <a:spLocks noChangeArrowheads="1"/>
          </p:cNvSpPr>
          <p:nvPr/>
        </p:nvSpPr>
        <p:spPr bwMode="auto">
          <a:xfrm>
            <a:off x="971550" y="3852863"/>
            <a:ext cx="1784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
              <a:t>Event-driven</a:t>
            </a:r>
          </a:p>
          <a:p>
            <a:r>
              <a:rPr lang="es-ES"/>
              <a:t>Business Logic </a:t>
            </a:r>
          </a:p>
        </p:txBody>
      </p:sp>
      <p:sp>
        <p:nvSpPr>
          <p:cNvPr id="29771" name="Text Box 75"/>
          <p:cNvSpPr txBox="1">
            <a:spLocks noChangeArrowheads="1"/>
          </p:cNvSpPr>
          <p:nvPr/>
        </p:nvSpPr>
        <p:spPr bwMode="auto">
          <a:xfrm>
            <a:off x="6602413" y="2205038"/>
            <a:ext cx="18923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t> J2EE / Web Service Arch for </a:t>
            </a:r>
          </a:p>
          <a:p>
            <a:r>
              <a:rPr lang="es-ES"/>
              <a:t>Enterprise-Class</a:t>
            </a:r>
          </a:p>
          <a:p>
            <a:r>
              <a:rPr lang="es-ES"/>
              <a:t>Deployments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9758"/>
                                        </p:tgtEl>
                                        <p:attrNameLst>
                                          <p:attrName>style.visibility</p:attrName>
                                        </p:attrNameLst>
                                      </p:cBhvr>
                                      <p:to>
                                        <p:strVal val="visible"/>
                                      </p:to>
                                    </p:set>
                                    <p:anim calcmode="lin" valueType="num">
                                      <p:cBhvr additive="base">
                                        <p:cTn id="7" dur="500" fill="hold"/>
                                        <p:tgtEl>
                                          <p:spTgt spid="29758"/>
                                        </p:tgtEl>
                                        <p:attrNameLst>
                                          <p:attrName>ppt_x</p:attrName>
                                        </p:attrNameLst>
                                      </p:cBhvr>
                                      <p:tavLst>
                                        <p:tav tm="0">
                                          <p:val>
                                            <p:strVal val="#ppt_x"/>
                                          </p:val>
                                        </p:tav>
                                        <p:tav tm="100000">
                                          <p:val>
                                            <p:strVal val="#ppt_x"/>
                                          </p:val>
                                        </p:tav>
                                      </p:tavLst>
                                    </p:anim>
                                    <p:anim calcmode="lin" valueType="num">
                                      <p:cBhvr additive="base">
                                        <p:cTn id="8" dur="500" fill="hold"/>
                                        <p:tgtEl>
                                          <p:spTgt spid="29758"/>
                                        </p:tgtEl>
                                        <p:attrNameLst>
                                          <p:attrName>ppt_y</p:attrName>
                                        </p:attrNameLst>
                                      </p:cBhvr>
                                      <p:tavLst>
                                        <p:tav tm="0">
                                          <p:val>
                                            <p:strVal val="0-#ppt_h/2"/>
                                          </p:val>
                                        </p:tav>
                                        <p:tav tm="100000">
                                          <p:val>
                                            <p:strVal val="#ppt_y"/>
                                          </p:val>
                                        </p:tav>
                                      </p:tavLst>
                                    </p:anim>
                                  </p:childTnLst>
                                </p:cTn>
                              </p:par>
                              <p:par>
                                <p:cTn id="9" presetID="10" presetClass="entr" presetSubtype="0" fill="hold" grpId="0" nodeType="withEffect">
                                  <p:stCondLst>
                                    <p:cond delay="0"/>
                                  </p:stCondLst>
                                  <p:childTnLst>
                                    <p:set>
                                      <p:cBhvr>
                                        <p:cTn id="10" dur="1" fill="hold">
                                          <p:stCondLst>
                                            <p:cond delay="0"/>
                                          </p:stCondLst>
                                        </p:cTn>
                                        <p:tgtEl>
                                          <p:spTgt spid="29765"/>
                                        </p:tgtEl>
                                        <p:attrNameLst>
                                          <p:attrName>style.visibility</p:attrName>
                                        </p:attrNameLst>
                                      </p:cBhvr>
                                      <p:to>
                                        <p:strVal val="visible"/>
                                      </p:to>
                                    </p:set>
                                    <p:animEffect transition="in" filter="fade">
                                      <p:cBhvr>
                                        <p:cTn id="11" dur="2000"/>
                                        <p:tgtEl>
                                          <p:spTgt spid="29765"/>
                                        </p:tgtEl>
                                      </p:cBhvr>
                                    </p:animEffect>
                                  </p:childTnLst>
                                </p:cTn>
                              </p:par>
                            </p:childTnLst>
                          </p:cTn>
                        </p:par>
                        <p:par>
                          <p:cTn id="12" fill="hold" nodeType="afterGroup">
                            <p:stCondLst>
                              <p:cond delay="2000"/>
                            </p:stCondLst>
                            <p:childTnLst>
                              <p:par>
                                <p:cTn id="13" presetID="2" presetClass="entr" presetSubtype="1" fill="hold" grpId="0" nodeType="afterEffect">
                                  <p:stCondLst>
                                    <p:cond delay="1000"/>
                                  </p:stCondLst>
                                  <p:childTnLst>
                                    <p:set>
                                      <p:cBhvr>
                                        <p:cTn id="14" dur="1" fill="hold">
                                          <p:stCondLst>
                                            <p:cond delay="0"/>
                                          </p:stCondLst>
                                        </p:cTn>
                                        <p:tgtEl>
                                          <p:spTgt spid="29762"/>
                                        </p:tgtEl>
                                        <p:attrNameLst>
                                          <p:attrName>style.visibility</p:attrName>
                                        </p:attrNameLst>
                                      </p:cBhvr>
                                      <p:to>
                                        <p:strVal val="visible"/>
                                      </p:to>
                                    </p:set>
                                    <p:anim calcmode="lin" valueType="num">
                                      <p:cBhvr additive="base">
                                        <p:cTn id="15" dur="500" fill="hold"/>
                                        <p:tgtEl>
                                          <p:spTgt spid="29762"/>
                                        </p:tgtEl>
                                        <p:attrNameLst>
                                          <p:attrName>ppt_x</p:attrName>
                                        </p:attrNameLst>
                                      </p:cBhvr>
                                      <p:tavLst>
                                        <p:tav tm="0">
                                          <p:val>
                                            <p:strVal val="#ppt_x"/>
                                          </p:val>
                                        </p:tav>
                                        <p:tav tm="100000">
                                          <p:val>
                                            <p:strVal val="#ppt_x"/>
                                          </p:val>
                                        </p:tav>
                                      </p:tavLst>
                                    </p:anim>
                                    <p:anim calcmode="lin" valueType="num">
                                      <p:cBhvr additive="base">
                                        <p:cTn id="16" dur="500" fill="hold"/>
                                        <p:tgtEl>
                                          <p:spTgt spid="29762"/>
                                        </p:tgtEl>
                                        <p:attrNameLst>
                                          <p:attrName>ppt_y</p:attrName>
                                        </p:attrNameLst>
                                      </p:cBhvr>
                                      <p:tavLst>
                                        <p:tav tm="0">
                                          <p:val>
                                            <p:strVal val="0-#ppt_h/2"/>
                                          </p:val>
                                        </p:tav>
                                        <p:tav tm="100000">
                                          <p:val>
                                            <p:strVal val="#ppt_y"/>
                                          </p:val>
                                        </p:tav>
                                      </p:tavLst>
                                    </p:anim>
                                  </p:childTnLst>
                                </p:cTn>
                              </p:par>
                            </p:childTnLst>
                          </p:cTn>
                        </p:par>
                        <p:par>
                          <p:cTn id="17" fill="hold" nodeType="afterGroup">
                            <p:stCondLst>
                              <p:cond delay="3500"/>
                            </p:stCondLst>
                            <p:childTnLst>
                              <p:par>
                                <p:cTn id="18" presetID="2" presetClass="entr" presetSubtype="1" fill="hold" grpId="0" nodeType="afterEffect">
                                  <p:stCondLst>
                                    <p:cond delay="1000"/>
                                  </p:stCondLst>
                                  <p:childTnLst>
                                    <p:set>
                                      <p:cBhvr>
                                        <p:cTn id="19" dur="1" fill="hold">
                                          <p:stCondLst>
                                            <p:cond delay="0"/>
                                          </p:stCondLst>
                                        </p:cTn>
                                        <p:tgtEl>
                                          <p:spTgt spid="29760"/>
                                        </p:tgtEl>
                                        <p:attrNameLst>
                                          <p:attrName>style.visibility</p:attrName>
                                        </p:attrNameLst>
                                      </p:cBhvr>
                                      <p:to>
                                        <p:strVal val="visible"/>
                                      </p:to>
                                    </p:set>
                                    <p:anim calcmode="lin" valueType="num">
                                      <p:cBhvr additive="base">
                                        <p:cTn id="20" dur="500" fill="hold"/>
                                        <p:tgtEl>
                                          <p:spTgt spid="29760"/>
                                        </p:tgtEl>
                                        <p:attrNameLst>
                                          <p:attrName>ppt_x</p:attrName>
                                        </p:attrNameLst>
                                      </p:cBhvr>
                                      <p:tavLst>
                                        <p:tav tm="0">
                                          <p:val>
                                            <p:strVal val="#ppt_x"/>
                                          </p:val>
                                        </p:tav>
                                        <p:tav tm="100000">
                                          <p:val>
                                            <p:strVal val="#ppt_x"/>
                                          </p:val>
                                        </p:tav>
                                      </p:tavLst>
                                    </p:anim>
                                    <p:anim calcmode="lin" valueType="num">
                                      <p:cBhvr additive="base">
                                        <p:cTn id="21" dur="500" fill="hold"/>
                                        <p:tgtEl>
                                          <p:spTgt spid="29760"/>
                                        </p:tgtEl>
                                        <p:attrNameLst>
                                          <p:attrName>ppt_y</p:attrName>
                                        </p:attrNameLst>
                                      </p:cBhvr>
                                      <p:tavLst>
                                        <p:tav tm="0">
                                          <p:val>
                                            <p:strVal val="0-#ppt_h/2"/>
                                          </p:val>
                                        </p:tav>
                                        <p:tav tm="100000">
                                          <p:val>
                                            <p:strVal val="#ppt_y"/>
                                          </p:val>
                                        </p:tav>
                                      </p:tavLst>
                                    </p:anim>
                                  </p:childTnLst>
                                </p:cTn>
                              </p:par>
                            </p:childTnLst>
                          </p:cTn>
                        </p:par>
                        <p:par>
                          <p:cTn id="22" fill="hold" nodeType="afterGroup">
                            <p:stCondLst>
                              <p:cond delay="5000"/>
                            </p:stCondLst>
                            <p:childTnLst>
                              <p:par>
                                <p:cTn id="23" presetID="2" presetClass="entr" presetSubtype="1" fill="hold" grpId="0" nodeType="afterEffect">
                                  <p:stCondLst>
                                    <p:cond delay="1000"/>
                                  </p:stCondLst>
                                  <p:childTnLst>
                                    <p:set>
                                      <p:cBhvr>
                                        <p:cTn id="24" dur="1" fill="hold">
                                          <p:stCondLst>
                                            <p:cond delay="0"/>
                                          </p:stCondLst>
                                        </p:cTn>
                                        <p:tgtEl>
                                          <p:spTgt spid="29750"/>
                                        </p:tgtEl>
                                        <p:attrNameLst>
                                          <p:attrName>style.visibility</p:attrName>
                                        </p:attrNameLst>
                                      </p:cBhvr>
                                      <p:to>
                                        <p:strVal val="visible"/>
                                      </p:to>
                                    </p:set>
                                    <p:anim calcmode="lin" valueType="num">
                                      <p:cBhvr additive="base">
                                        <p:cTn id="25" dur="500" fill="hold"/>
                                        <p:tgtEl>
                                          <p:spTgt spid="29750"/>
                                        </p:tgtEl>
                                        <p:attrNameLst>
                                          <p:attrName>ppt_x</p:attrName>
                                        </p:attrNameLst>
                                      </p:cBhvr>
                                      <p:tavLst>
                                        <p:tav tm="0">
                                          <p:val>
                                            <p:strVal val="#ppt_x"/>
                                          </p:val>
                                        </p:tav>
                                        <p:tav tm="100000">
                                          <p:val>
                                            <p:strVal val="#ppt_x"/>
                                          </p:val>
                                        </p:tav>
                                      </p:tavLst>
                                    </p:anim>
                                    <p:anim calcmode="lin" valueType="num">
                                      <p:cBhvr additive="base">
                                        <p:cTn id="26" dur="500" fill="hold"/>
                                        <p:tgtEl>
                                          <p:spTgt spid="29750"/>
                                        </p:tgtEl>
                                        <p:attrNameLst>
                                          <p:attrName>ppt_y</p:attrName>
                                        </p:attrNameLst>
                                      </p:cBhvr>
                                      <p:tavLst>
                                        <p:tav tm="0">
                                          <p:val>
                                            <p:strVal val="0-#ppt_h/2"/>
                                          </p:val>
                                        </p:tav>
                                        <p:tav tm="100000">
                                          <p:val>
                                            <p:strVal val="#ppt_y"/>
                                          </p:val>
                                        </p:tav>
                                      </p:tavLst>
                                    </p:anim>
                                  </p:childTnLst>
                                </p:cTn>
                              </p:par>
                            </p:childTnLst>
                          </p:cTn>
                        </p:par>
                        <p:par>
                          <p:cTn id="27" fill="hold" nodeType="afterGroup">
                            <p:stCondLst>
                              <p:cond delay="6500"/>
                            </p:stCondLst>
                            <p:childTnLst>
                              <p:par>
                                <p:cTn id="28" presetID="10" presetClass="entr" presetSubtype="0" fill="hold" grpId="0" nodeType="afterEffect">
                                  <p:stCondLst>
                                    <p:cond delay="0"/>
                                  </p:stCondLst>
                                  <p:childTnLst>
                                    <p:set>
                                      <p:cBhvr>
                                        <p:cTn id="29" dur="1" fill="hold">
                                          <p:stCondLst>
                                            <p:cond delay="0"/>
                                          </p:stCondLst>
                                        </p:cTn>
                                        <p:tgtEl>
                                          <p:spTgt spid="29768"/>
                                        </p:tgtEl>
                                        <p:attrNameLst>
                                          <p:attrName>style.visibility</p:attrName>
                                        </p:attrNameLst>
                                      </p:cBhvr>
                                      <p:to>
                                        <p:strVal val="visible"/>
                                      </p:to>
                                    </p:set>
                                    <p:animEffect transition="in" filter="fade">
                                      <p:cBhvr>
                                        <p:cTn id="30" dur="2000"/>
                                        <p:tgtEl>
                                          <p:spTgt spid="29768"/>
                                        </p:tgtEl>
                                      </p:cBhvr>
                                    </p:animEffect>
                                  </p:childTnLst>
                                </p:cTn>
                              </p:par>
                            </p:childTnLst>
                          </p:cTn>
                        </p:par>
                        <p:par>
                          <p:cTn id="31" fill="hold" nodeType="afterGroup">
                            <p:stCondLst>
                              <p:cond delay="8500"/>
                            </p:stCondLst>
                            <p:childTnLst>
                              <p:par>
                                <p:cTn id="32" presetID="2" presetClass="entr" presetSubtype="1" fill="hold" grpId="0" nodeType="afterEffect">
                                  <p:stCondLst>
                                    <p:cond delay="1000"/>
                                  </p:stCondLst>
                                  <p:childTnLst>
                                    <p:set>
                                      <p:cBhvr>
                                        <p:cTn id="33" dur="1" fill="hold">
                                          <p:stCondLst>
                                            <p:cond delay="0"/>
                                          </p:stCondLst>
                                        </p:cTn>
                                        <p:tgtEl>
                                          <p:spTgt spid="29740"/>
                                        </p:tgtEl>
                                        <p:attrNameLst>
                                          <p:attrName>style.visibility</p:attrName>
                                        </p:attrNameLst>
                                      </p:cBhvr>
                                      <p:to>
                                        <p:strVal val="visible"/>
                                      </p:to>
                                    </p:set>
                                    <p:anim calcmode="lin" valueType="num">
                                      <p:cBhvr additive="base">
                                        <p:cTn id="34" dur="500" fill="hold"/>
                                        <p:tgtEl>
                                          <p:spTgt spid="29740"/>
                                        </p:tgtEl>
                                        <p:attrNameLst>
                                          <p:attrName>ppt_x</p:attrName>
                                        </p:attrNameLst>
                                      </p:cBhvr>
                                      <p:tavLst>
                                        <p:tav tm="0">
                                          <p:val>
                                            <p:strVal val="#ppt_x"/>
                                          </p:val>
                                        </p:tav>
                                        <p:tav tm="100000">
                                          <p:val>
                                            <p:strVal val="#ppt_x"/>
                                          </p:val>
                                        </p:tav>
                                      </p:tavLst>
                                    </p:anim>
                                    <p:anim calcmode="lin" valueType="num">
                                      <p:cBhvr additive="base">
                                        <p:cTn id="35" dur="500" fill="hold"/>
                                        <p:tgtEl>
                                          <p:spTgt spid="29740"/>
                                        </p:tgtEl>
                                        <p:attrNameLst>
                                          <p:attrName>ppt_y</p:attrName>
                                        </p:attrNameLst>
                                      </p:cBhvr>
                                      <p:tavLst>
                                        <p:tav tm="0">
                                          <p:val>
                                            <p:strVal val="0-#ppt_h/2"/>
                                          </p:val>
                                        </p:tav>
                                        <p:tav tm="100000">
                                          <p:val>
                                            <p:strVal val="#ppt_y"/>
                                          </p:val>
                                        </p:tav>
                                      </p:tavLst>
                                    </p:anim>
                                  </p:childTnLst>
                                </p:cTn>
                              </p:par>
                            </p:childTnLst>
                          </p:cTn>
                        </p:par>
                        <p:par>
                          <p:cTn id="36" fill="hold" nodeType="afterGroup">
                            <p:stCondLst>
                              <p:cond delay="10000"/>
                            </p:stCondLst>
                            <p:childTnLst>
                              <p:par>
                                <p:cTn id="37" presetID="10" presetClass="entr" presetSubtype="0" fill="hold" grpId="0" nodeType="afterEffect">
                                  <p:stCondLst>
                                    <p:cond delay="0"/>
                                  </p:stCondLst>
                                  <p:childTnLst>
                                    <p:set>
                                      <p:cBhvr>
                                        <p:cTn id="38" dur="1" fill="hold">
                                          <p:stCondLst>
                                            <p:cond delay="0"/>
                                          </p:stCondLst>
                                        </p:cTn>
                                        <p:tgtEl>
                                          <p:spTgt spid="29770"/>
                                        </p:tgtEl>
                                        <p:attrNameLst>
                                          <p:attrName>style.visibility</p:attrName>
                                        </p:attrNameLst>
                                      </p:cBhvr>
                                      <p:to>
                                        <p:strVal val="visible"/>
                                      </p:to>
                                    </p:set>
                                    <p:animEffect transition="in" filter="fade">
                                      <p:cBhvr>
                                        <p:cTn id="39" dur="2000"/>
                                        <p:tgtEl>
                                          <p:spTgt spid="29770"/>
                                        </p:tgtEl>
                                      </p:cBhvr>
                                    </p:animEffect>
                                  </p:childTnLst>
                                </p:cTn>
                              </p:par>
                            </p:childTnLst>
                          </p:cTn>
                        </p:par>
                        <p:par>
                          <p:cTn id="40" fill="hold" nodeType="afterGroup">
                            <p:stCondLst>
                              <p:cond delay="12000"/>
                            </p:stCondLst>
                            <p:childTnLst>
                              <p:par>
                                <p:cTn id="41" presetID="2" presetClass="entr" presetSubtype="1" fill="hold" grpId="0" nodeType="afterEffect">
                                  <p:stCondLst>
                                    <p:cond delay="1000"/>
                                  </p:stCondLst>
                                  <p:childTnLst>
                                    <p:set>
                                      <p:cBhvr>
                                        <p:cTn id="42" dur="1" fill="hold">
                                          <p:stCondLst>
                                            <p:cond delay="0"/>
                                          </p:stCondLst>
                                        </p:cTn>
                                        <p:tgtEl>
                                          <p:spTgt spid="29763"/>
                                        </p:tgtEl>
                                        <p:attrNameLst>
                                          <p:attrName>style.visibility</p:attrName>
                                        </p:attrNameLst>
                                      </p:cBhvr>
                                      <p:to>
                                        <p:strVal val="visible"/>
                                      </p:to>
                                    </p:set>
                                    <p:anim calcmode="lin" valueType="num">
                                      <p:cBhvr additive="base">
                                        <p:cTn id="43" dur="500" fill="hold"/>
                                        <p:tgtEl>
                                          <p:spTgt spid="29763"/>
                                        </p:tgtEl>
                                        <p:attrNameLst>
                                          <p:attrName>ppt_x</p:attrName>
                                        </p:attrNameLst>
                                      </p:cBhvr>
                                      <p:tavLst>
                                        <p:tav tm="0">
                                          <p:val>
                                            <p:strVal val="#ppt_x"/>
                                          </p:val>
                                        </p:tav>
                                        <p:tav tm="100000">
                                          <p:val>
                                            <p:strVal val="#ppt_x"/>
                                          </p:val>
                                        </p:tav>
                                      </p:tavLst>
                                    </p:anim>
                                    <p:anim calcmode="lin" valueType="num">
                                      <p:cBhvr additive="base">
                                        <p:cTn id="44" dur="500" fill="hold"/>
                                        <p:tgtEl>
                                          <p:spTgt spid="29763"/>
                                        </p:tgtEl>
                                        <p:attrNameLst>
                                          <p:attrName>ppt_y</p:attrName>
                                        </p:attrNameLst>
                                      </p:cBhvr>
                                      <p:tavLst>
                                        <p:tav tm="0">
                                          <p:val>
                                            <p:strVal val="0-#ppt_h/2"/>
                                          </p:val>
                                        </p:tav>
                                        <p:tav tm="100000">
                                          <p:val>
                                            <p:strVal val="#ppt_y"/>
                                          </p:val>
                                        </p:tav>
                                      </p:tavLst>
                                    </p:anim>
                                  </p:childTnLst>
                                </p:cTn>
                              </p:par>
                            </p:childTnLst>
                          </p:cTn>
                        </p:par>
                        <p:par>
                          <p:cTn id="45" fill="hold" nodeType="afterGroup">
                            <p:stCondLst>
                              <p:cond delay="13500"/>
                            </p:stCondLst>
                            <p:childTnLst>
                              <p:par>
                                <p:cTn id="46" presetID="10" presetClass="entr" presetSubtype="0" fill="hold" grpId="0" nodeType="afterEffect">
                                  <p:stCondLst>
                                    <p:cond delay="0"/>
                                  </p:stCondLst>
                                  <p:childTnLst>
                                    <p:set>
                                      <p:cBhvr>
                                        <p:cTn id="47" dur="1" fill="hold">
                                          <p:stCondLst>
                                            <p:cond delay="0"/>
                                          </p:stCondLst>
                                        </p:cTn>
                                        <p:tgtEl>
                                          <p:spTgt spid="29769"/>
                                        </p:tgtEl>
                                        <p:attrNameLst>
                                          <p:attrName>style.visibility</p:attrName>
                                        </p:attrNameLst>
                                      </p:cBhvr>
                                      <p:to>
                                        <p:strVal val="visible"/>
                                      </p:to>
                                    </p:set>
                                    <p:animEffect transition="in" filter="fade">
                                      <p:cBhvr>
                                        <p:cTn id="48" dur="2000"/>
                                        <p:tgtEl>
                                          <p:spTgt spid="29769"/>
                                        </p:tgtEl>
                                      </p:cBhvr>
                                    </p:animEffect>
                                  </p:childTnLst>
                                </p:cTn>
                              </p:par>
                            </p:childTnLst>
                          </p:cTn>
                        </p:par>
                        <p:par>
                          <p:cTn id="49" fill="hold" nodeType="afterGroup">
                            <p:stCondLst>
                              <p:cond delay="15500"/>
                            </p:stCondLst>
                            <p:childTnLst>
                              <p:par>
                                <p:cTn id="50" presetID="2" presetClass="entr" presetSubtype="1" fill="hold" grpId="0" nodeType="afterEffect">
                                  <p:stCondLst>
                                    <p:cond delay="1000"/>
                                  </p:stCondLst>
                                  <p:childTnLst>
                                    <p:set>
                                      <p:cBhvr>
                                        <p:cTn id="51" dur="1" fill="hold">
                                          <p:stCondLst>
                                            <p:cond delay="0"/>
                                          </p:stCondLst>
                                        </p:cTn>
                                        <p:tgtEl>
                                          <p:spTgt spid="29742"/>
                                        </p:tgtEl>
                                        <p:attrNameLst>
                                          <p:attrName>style.visibility</p:attrName>
                                        </p:attrNameLst>
                                      </p:cBhvr>
                                      <p:to>
                                        <p:strVal val="visible"/>
                                      </p:to>
                                    </p:set>
                                    <p:anim calcmode="lin" valueType="num">
                                      <p:cBhvr additive="base">
                                        <p:cTn id="52" dur="500" fill="hold"/>
                                        <p:tgtEl>
                                          <p:spTgt spid="29742"/>
                                        </p:tgtEl>
                                        <p:attrNameLst>
                                          <p:attrName>ppt_x</p:attrName>
                                        </p:attrNameLst>
                                      </p:cBhvr>
                                      <p:tavLst>
                                        <p:tav tm="0">
                                          <p:val>
                                            <p:strVal val="#ppt_x"/>
                                          </p:val>
                                        </p:tav>
                                        <p:tav tm="100000">
                                          <p:val>
                                            <p:strVal val="#ppt_x"/>
                                          </p:val>
                                        </p:tav>
                                      </p:tavLst>
                                    </p:anim>
                                    <p:anim calcmode="lin" valueType="num">
                                      <p:cBhvr additive="base">
                                        <p:cTn id="53" dur="500" fill="hold"/>
                                        <p:tgtEl>
                                          <p:spTgt spid="29742"/>
                                        </p:tgtEl>
                                        <p:attrNameLst>
                                          <p:attrName>ppt_y</p:attrName>
                                        </p:attrNameLst>
                                      </p:cBhvr>
                                      <p:tavLst>
                                        <p:tav tm="0">
                                          <p:val>
                                            <p:strVal val="0-#ppt_h/2"/>
                                          </p:val>
                                        </p:tav>
                                        <p:tav tm="100000">
                                          <p:val>
                                            <p:strVal val="#ppt_y"/>
                                          </p:val>
                                        </p:tav>
                                      </p:tavLst>
                                    </p:anim>
                                  </p:childTnLst>
                                </p:cTn>
                              </p:par>
                            </p:childTnLst>
                          </p:cTn>
                        </p:par>
                        <p:par>
                          <p:cTn id="54" fill="hold" nodeType="afterGroup">
                            <p:stCondLst>
                              <p:cond delay="17000"/>
                            </p:stCondLst>
                            <p:childTnLst>
                              <p:par>
                                <p:cTn id="55" presetID="2" presetClass="entr" presetSubtype="1" fill="hold" grpId="0" nodeType="afterEffect">
                                  <p:stCondLst>
                                    <p:cond delay="500"/>
                                  </p:stCondLst>
                                  <p:childTnLst>
                                    <p:set>
                                      <p:cBhvr>
                                        <p:cTn id="56" dur="1" fill="hold">
                                          <p:stCondLst>
                                            <p:cond delay="0"/>
                                          </p:stCondLst>
                                        </p:cTn>
                                        <p:tgtEl>
                                          <p:spTgt spid="29757"/>
                                        </p:tgtEl>
                                        <p:attrNameLst>
                                          <p:attrName>style.visibility</p:attrName>
                                        </p:attrNameLst>
                                      </p:cBhvr>
                                      <p:to>
                                        <p:strVal val="visible"/>
                                      </p:to>
                                    </p:set>
                                    <p:anim calcmode="lin" valueType="num">
                                      <p:cBhvr additive="base">
                                        <p:cTn id="57" dur="500" fill="hold"/>
                                        <p:tgtEl>
                                          <p:spTgt spid="29757"/>
                                        </p:tgtEl>
                                        <p:attrNameLst>
                                          <p:attrName>ppt_x</p:attrName>
                                        </p:attrNameLst>
                                      </p:cBhvr>
                                      <p:tavLst>
                                        <p:tav tm="0">
                                          <p:val>
                                            <p:strVal val="#ppt_x"/>
                                          </p:val>
                                        </p:tav>
                                        <p:tav tm="100000">
                                          <p:val>
                                            <p:strVal val="#ppt_x"/>
                                          </p:val>
                                        </p:tav>
                                      </p:tavLst>
                                    </p:anim>
                                    <p:anim calcmode="lin" valueType="num">
                                      <p:cBhvr additive="base">
                                        <p:cTn id="58" dur="500" fill="hold"/>
                                        <p:tgtEl>
                                          <p:spTgt spid="29757"/>
                                        </p:tgtEl>
                                        <p:attrNameLst>
                                          <p:attrName>ppt_y</p:attrName>
                                        </p:attrNameLst>
                                      </p:cBhvr>
                                      <p:tavLst>
                                        <p:tav tm="0">
                                          <p:val>
                                            <p:strVal val="0-#ppt_h/2"/>
                                          </p:val>
                                        </p:tav>
                                        <p:tav tm="100000">
                                          <p:val>
                                            <p:strVal val="#ppt_y"/>
                                          </p:val>
                                        </p:tav>
                                      </p:tavLst>
                                    </p:anim>
                                  </p:childTnLst>
                                </p:cTn>
                              </p:par>
                            </p:childTnLst>
                          </p:cTn>
                        </p:par>
                        <p:par>
                          <p:cTn id="59" fill="hold" nodeType="afterGroup">
                            <p:stCondLst>
                              <p:cond delay="18000"/>
                            </p:stCondLst>
                            <p:childTnLst>
                              <p:par>
                                <p:cTn id="60" presetID="10" presetClass="entr" presetSubtype="0" fill="hold" grpId="0" nodeType="afterEffect">
                                  <p:stCondLst>
                                    <p:cond delay="0"/>
                                  </p:stCondLst>
                                  <p:childTnLst>
                                    <p:set>
                                      <p:cBhvr>
                                        <p:cTn id="61" dur="1" fill="hold">
                                          <p:stCondLst>
                                            <p:cond delay="0"/>
                                          </p:stCondLst>
                                        </p:cTn>
                                        <p:tgtEl>
                                          <p:spTgt spid="29771"/>
                                        </p:tgtEl>
                                        <p:attrNameLst>
                                          <p:attrName>style.visibility</p:attrName>
                                        </p:attrNameLst>
                                      </p:cBhvr>
                                      <p:to>
                                        <p:strVal val="visible"/>
                                      </p:to>
                                    </p:set>
                                    <p:animEffect transition="in" filter="fade">
                                      <p:cBhvr>
                                        <p:cTn id="62" dur="2000"/>
                                        <p:tgtEl>
                                          <p:spTgt spid="29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58" grpId="0" animBg="1"/>
      <p:bldP spid="29762" grpId="0" animBg="1"/>
      <p:bldP spid="29760" grpId="0" animBg="1"/>
      <p:bldP spid="29750" grpId="0" animBg="1"/>
      <p:bldP spid="29740" grpId="0" animBg="1"/>
      <p:bldP spid="29742" grpId="0" animBg="1"/>
      <p:bldP spid="29757" grpId="0" animBg="1"/>
      <p:bldP spid="29763" grpId="0" animBg="1"/>
      <p:bldP spid="29765" grpId="0"/>
      <p:bldP spid="29768" grpId="0"/>
      <p:bldP spid="29769" grpId="0"/>
      <p:bldP spid="29770" grpId="0"/>
      <p:bldP spid="2977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468313" y="2603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s-ES_tradnl" sz="4400">
                <a:solidFill>
                  <a:srgbClr val="000066"/>
                </a:solidFill>
              </a:rPr>
              <a:t>Platform </a:t>
            </a:r>
            <a:r>
              <a:rPr lang="es-ES_tradnl" sz="4400" b="1">
                <a:solidFill>
                  <a:srgbClr val="000066"/>
                </a:solidFill>
              </a:rPr>
              <a:t>Requirements</a:t>
            </a:r>
            <a:endParaRPr lang="en-US" sz="4400" b="1">
              <a:solidFill>
                <a:srgbClr val="000066"/>
              </a:solidFill>
            </a:endParaRPr>
          </a:p>
        </p:txBody>
      </p:sp>
      <p:sp>
        <p:nvSpPr>
          <p:cNvPr id="55300" name="Rectangle 4"/>
          <p:cNvSpPr>
            <a:spLocks noChangeArrowheads="1"/>
          </p:cNvSpPr>
          <p:nvPr/>
        </p:nvSpPr>
        <p:spPr bwMode="auto">
          <a:xfrm>
            <a:off x="446088" y="1628775"/>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990600" lvl="1" indent="-533400">
              <a:spcBef>
                <a:spcPct val="20000"/>
              </a:spcBef>
              <a:buFontTx/>
              <a:buChar char="•"/>
            </a:pPr>
            <a:r>
              <a:rPr lang="es-ES_tradnl" sz="2800" smtClean="0">
                <a:solidFill>
                  <a:schemeClr val="accent6">
                    <a:lumMod val="60000"/>
                    <a:lumOff val="40000"/>
                  </a:schemeClr>
                </a:solidFill>
              </a:rPr>
              <a:t>Database Server</a:t>
            </a:r>
          </a:p>
          <a:p>
            <a:pPr lvl="2">
              <a:spcBef>
                <a:spcPct val="20000"/>
              </a:spcBef>
            </a:pPr>
            <a:r>
              <a:rPr lang="es-ES_tradnl" sz="2400" b="1" smtClean="0"/>
              <a:t>MySQL 5</a:t>
            </a:r>
          </a:p>
          <a:p>
            <a:pPr lvl="2">
              <a:spcBef>
                <a:spcPct val="20000"/>
              </a:spcBef>
            </a:pPr>
            <a:endParaRPr lang="es-ES_tradnl" sz="2400" b="1"/>
          </a:p>
          <a:p>
            <a:pPr marL="990600" lvl="1" indent="-533400">
              <a:spcBef>
                <a:spcPct val="20000"/>
              </a:spcBef>
              <a:buFontTx/>
              <a:buChar char="•"/>
            </a:pPr>
            <a:r>
              <a:rPr lang="es-ES_tradnl" sz="2800" smtClean="0">
                <a:solidFill>
                  <a:schemeClr val="accent6">
                    <a:lumMod val="60000"/>
                    <a:lumOff val="40000"/>
                  </a:schemeClr>
                </a:solidFill>
              </a:rPr>
              <a:t>Application Server</a:t>
            </a:r>
            <a:endParaRPr lang="es-ES_tradnl" sz="2800">
              <a:solidFill>
                <a:schemeClr val="accent6">
                  <a:lumMod val="60000"/>
                  <a:lumOff val="40000"/>
                </a:schemeClr>
              </a:solidFill>
            </a:endParaRPr>
          </a:p>
          <a:p>
            <a:pPr lvl="2">
              <a:spcBef>
                <a:spcPct val="20000"/>
              </a:spcBef>
            </a:pPr>
            <a:r>
              <a:rPr lang="es-ES_tradnl" sz="2400" b="1" smtClean="0"/>
              <a:t>Wildfly 10</a:t>
            </a:r>
          </a:p>
          <a:p>
            <a:pPr lvl="2">
              <a:spcBef>
                <a:spcPct val="20000"/>
              </a:spcBef>
            </a:pPr>
            <a:endParaRPr lang="es-ES_tradnl" sz="2400" b="1"/>
          </a:p>
          <a:p>
            <a:pPr marL="990600" lvl="1" indent="-533400">
              <a:spcBef>
                <a:spcPct val="20000"/>
              </a:spcBef>
              <a:buFontTx/>
              <a:buChar char="•"/>
            </a:pPr>
            <a:r>
              <a:rPr lang="es-ES_tradnl" sz="2800" smtClean="0">
                <a:solidFill>
                  <a:schemeClr val="accent6">
                    <a:lumMod val="60000"/>
                    <a:lumOff val="40000"/>
                  </a:schemeClr>
                </a:solidFill>
              </a:rPr>
              <a:t>Multi-plataform</a:t>
            </a:r>
            <a:endParaRPr lang="es-ES_tradnl" sz="2800">
              <a:solidFill>
                <a:schemeClr val="accent6">
                  <a:lumMod val="60000"/>
                  <a:lumOff val="40000"/>
                </a:schemeClr>
              </a:solidFill>
            </a:endParaRPr>
          </a:p>
          <a:p>
            <a:pPr lvl="2">
              <a:spcBef>
                <a:spcPct val="20000"/>
              </a:spcBef>
            </a:pPr>
            <a:r>
              <a:rPr lang="es-ES_tradnl" sz="2400" b="1"/>
              <a:t>Java </a:t>
            </a:r>
            <a:r>
              <a:rPr lang="es-ES_tradnl" sz="2400" b="1" smtClean="0"/>
              <a:t>8 / Java EE 7</a:t>
            </a:r>
            <a:endParaRPr lang="es-ES_tradnl" sz="2400" b="1"/>
          </a:p>
          <a:p>
            <a:pPr lvl="2">
              <a:spcBef>
                <a:spcPct val="20000"/>
              </a:spcBef>
            </a:pPr>
            <a:r>
              <a:rPr lang="es-ES_tradnl" sz="2400"/>
              <a:t>S.O. Windows, Linux, Solaris, </a:t>
            </a:r>
            <a:r>
              <a:rPr lang="es-ES_tradnl" sz="2400"/>
              <a:t>HP-UX</a:t>
            </a:r>
            <a:r>
              <a:rPr lang="es-ES_tradnl" sz="2400" smtClean="0"/>
              <a:t>…</a:t>
            </a:r>
            <a:endParaRPr lang="es-ES_tradnl" sz="24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468313" y="2603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s-ES_tradnl" sz="4400" b="1">
                <a:solidFill>
                  <a:srgbClr val="000066"/>
                </a:solidFill>
              </a:rPr>
              <a:t>Holmes</a:t>
            </a:r>
            <a:r>
              <a:rPr lang="es-ES_tradnl" sz="4400">
                <a:solidFill>
                  <a:srgbClr val="000066"/>
                </a:solidFill>
              </a:rPr>
              <a:t> Applications</a:t>
            </a:r>
            <a:endParaRPr lang="en-US" sz="4400">
              <a:solidFill>
                <a:srgbClr val="000066"/>
              </a:solidFill>
            </a:endParaRPr>
          </a:p>
        </p:txBody>
      </p:sp>
      <p:sp>
        <p:nvSpPr>
          <p:cNvPr id="40964" name="Rectangle 4"/>
          <p:cNvSpPr>
            <a:spLocks noChangeArrowheads="1"/>
          </p:cNvSpPr>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pPr>
            <a:r>
              <a:rPr lang="es-ES_tradnl" sz="2800"/>
              <a:t>The </a:t>
            </a:r>
            <a:r>
              <a:rPr lang="es-ES_tradnl" sz="2800" b="1"/>
              <a:t>Holmes Applications</a:t>
            </a:r>
            <a:r>
              <a:rPr lang="es-ES_tradnl" sz="2800"/>
              <a:t> are application modules, customizable, covering the following functional areas of Customer Relationship Management:</a:t>
            </a:r>
          </a:p>
          <a:p>
            <a:pPr marL="1443038" lvl="2" indent="-528638">
              <a:spcBef>
                <a:spcPct val="20000"/>
              </a:spcBef>
              <a:buFont typeface="Wingdings" pitchFamily="2" charset="2"/>
              <a:buChar char="q"/>
            </a:pPr>
            <a:r>
              <a:rPr lang="es-ES_tradnl" sz="2400" b="1">
                <a:solidFill>
                  <a:srgbClr val="3399FF"/>
                </a:solidFill>
              </a:rPr>
              <a:t>Call Center</a:t>
            </a:r>
          </a:p>
          <a:p>
            <a:pPr marL="1443038" lvl="2" indent="-528638">
              <a:spcBef>
                <a:spcPct val="20000"/>
              </a:spcBef>
              <a:buFont typeface="Wingdings" pitchFamily="2" charset="2"/>
              <a:buChar char="q"/>
            </a:pPr>
            <a:r>
              <a:rPr lang="es-ES_tradnl" sz="2400" b="1">
                <a:solidFill>
                  <a:srgbClr val="FF3300"/>
                </a:solidFill>
              </a:rPr>
              <a:t>Support</a:t>
            </a:r>
          </a:p>
          <a:p>
            <a:pPr marL="1443038" lvl="2" indent="-528638">
              <a:spcBef>
                <a:spcPct val="20000"/>
              </a:spcBef>
              <a:buFont typeface="Wingdings" pitchFamily="2" charset="2"/>
              <a:buChar char="q"/>
            </a:pPr>
            <a:r>
              <a:rPr lang="es-ES_tradnl" sz="2400" b="1">
                <a:solidFill>
                  <a:srgbClr val="FF9900"/>
                </a:solidFill>
              </a:rPr>
              <a:t>Sales</a:t>
            </a:r>
          </a:p>
          <a:p>
            <a:pPr marL="1443038" lvl="2" indent="-528638">
              <a:spcBef>
                <a:spcPct val="20000"/>
              </a:spcBef>
              <a:buFont typeface="Wingdings" pitchFamily="2" charset="2"/>
              <a:buChar char="q"/>
            </a:pPr>
            <a:r>
              <a:rPr lang="es-ES_tradnl" sz="2400" b="1">
                <a:solidFill>
                  <a:schemeClr val="bg2"/>
                </a:solidFill>
              </a:rPr>
              <a:t>Product Catalogue</a:t>
            </a:r>
          </a:p>
          <a:p>
            <a:pPr marL="1443038" lvl="2" indent="-528638">
              <a:spcBef>
                <a:spcPct val="20000"/>
              </a:spcBef>
              <a:buFont typeface="Wingdings" pitchFamily="2" charset="2"/>
              <a:buChar char="q"/>
            </a:pPr>
            <a:r>
              <a:rPr lang="es-ES_tradnl" sz="2400" b="1">
                <a:solidFill>
                  <a:schemeClr val="hlink"/>
                </a:solidFill>
              </a:rPr>
              <a:t>Billing</a:t>
            </a:r>
          </a:p>
          <a:p>
            <a:pPr marL="342900" indent="-342900">
              <a:spcBef>
                <a:spcPct val="20000"/>
              </a:spcBef>
            </a:pPr>
            <a:endParaRPr lang="en-US" sz="2800">
              <a:solidFill>
                <a:schemeClr val="hlink"/>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44008" y="4221088"/>
            <a:ext cx="3100208" cy="646331"/>
          </a:xfrm>
          <a:prstGeom prst="rect">
            <a:avLst/>
          </a:prstGeom>
          <a:noFill/>
        </p:spPr>
        <p:txBody>
          <a:bodyPr wrap="none" rtlCol="0">
            <a:spAutoFit/>
          </a:bodyPr>
          <a:lstStyle/>
          <a:p>
            <a:r>
              <a:rPr lang="es-ES" sz="3600" smtClean="0"/>
              <a:t>T h a n k s . . .</a:t>
            </a:r>
            <a:endParaRPr lang="es-ES" sz="36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4638"/>
            <a:ext cx="8229600" cy="5818187"/>
          </a:xfrm>
        </p:spPr>
        <p:txBody>
          <a:bodyPr/>
          <a:lstStyle/>
          <a:p>
            <a:r>
              <a:rPr lang="es-ES" smtClean="0"/>
              <a:t>The </a:t>
            </a:r>
            <a:r>
              <a:rPr lang="es-ES" b="1" smtClean="0"/>
              <a:t>Vision</a:t>
            </a:r>
            <a:endParaRPr lang="en-US" b="1"/>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Text Box 5"/>
          <p:cNvSpPr txBox="1">
            <a:spLocks noChangeArrowheads="1"/>
          </p:cNvSpPr>
          <p:nvPr/>
        </p:nvSpPr>
        <p:spPr bwMode="auto">
          <a:xfrm>
            <a:off x="5003800" y="5213349"/>
            <a:ext cx="3024187"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_tradnl" sz="2200"/>
              <a:t>Don’t re-invent, </a:t>
            </a:r>
            <a:r>
              <a:rPr lang="es-ES_tradnl" sz="2200" b="1"/>
              <a:t>Reuse</a:t>
            </a:r>
            <a:endParaRPr lang="en-US" sz="2200" b="1"/>
          </a:p>
        </p:txBody>
      </p:sp>
      <p:sp>
        <p:nvSpPr>
          <p:cNvPr id="17414" name="Text Box 6"/>
          <p:cNvSpPr txBox="1">
            <a:spLocks noChangeArrowheads="1"/>
          </p:cNvSpPr>
          <p:nvPr/>
        </p:nvSpPr>
        <p:spPr bwMode="auto">
          <a:xfrm>
            <a:off x="611187" y="4349749"/>
            <a:ext cx="302418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_tradnl" sz="2400"/>
              <a:t>Follow</a:t>
            </a:r>
            <a:r>
              <a:rPr lang="es-ES_tradnl" sz="2400" b="1"/>
              <a:t> Open 		Standards</a:t>
            </a:r>
            <a:endParaRPr lang="en-US" sz="2400" b="1"/>
          </a:p>
        </p:txBody>
      </p:sp>
      <p:sp>
        <p:nvSpPr>
          <p:cNvPr id="17416" name="Text Box 8"/>
          <p:cNvSpPr txBox="1">
            <a:spLocks noChangeArrowheads="1"/>
          </p:cNvSpPr>
          <p:nvPr/>
        </p:nvSpPr>
        <p:spPr bwMode="auto">
          <a:xfrm>
            <a:off x="5651500" y="1181099"/>
            <a:ext cx="2520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b="1"/>
              <a:t>Define</a:t>
            </a:r>
            <a:r>
              <a:rPr lang="es-ES_tradnl"/>
              <a:t> your Processes</a:t>
            </a:r>
            <a:endParaRPr lang="en-US"/>
          </a:p>
        </p:txBody>
      </p:sp>
      <p:sp>
        <p:nvSpPr>
          <p:cNvPr id="17417" name="Text Box 9"/>
          <p:cNvSpPr txBox="1">
            <a:spLocks noChangeArrowheads="1"/>
          </p:cNvSpPr>
          <p:nvPr/>
        </p:nvSpPr>
        <p:spPr bwMode="auto">
          <a:xfrm>
            <a:off x="323850" y="2262187"/>
            <a:ext cx="20161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_tradnl" sz="2800">
                <a:latin typeface="Comic Sans MS" pitchFamily="66" charset="0"/>
              </a:rPr>
              <a:t>Keep it </a:t>
            </a:r>
            <a:r>
              <a:rPr lang="es-ES_tradnl" sz="2800" b="1">
                <a:latin typeface="Comic Sans MS" pitchFamily="66" charset="0"/>
              </a:rPr>
              <a:t>Simple</a:t>
            </a:r>
            <a:endParaRPr lang="en-US" sz="2800">
              <a:latin typeface="Comic Sans MS" pitchFamily="66" charset="0"/>
            </a:endParaRPr>
          </a:p>
        </p:txBody>
      </p:sp>
      <p:sp>
        <p:nvSpPr>
          <p:cNvPr id="17418" name="Text Box 10"/>
          <p:cNvSpPr txBox="1">
            <a:spLocks noChangeArrowheads="1"/>
          </p:cNvSpPr>
          <p:nvPr/>
        </p:nvSpPr>
        <p:spPr bwMode="auto">
          <a:xfrm>
            <a:off x="2750815" y="2796380"/>
            <a:ext cx="5761037"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_tradnl" sz="4800">
                <a:latin typeface="Arial Narrow" pitchFamily="34" charset="0"/>
              </a:rPr>
              <a:t>Process</a:t>
            </a:r>
            <a:r>
              <a:rPr lang="es-ES_tradnl" sz="4800" b="1"/>
              <a:t> Automation</a:t>
            </a:r>
            <a:endParaRPr lang="en-US" sz="4800"/>
          </a:p>
        </p:txBody>
      </p:sp>
      <p:sp>
        <p:nvSpPr>
          <p:cNvPr id="17419" name="Text Box 11"/>
          <p:cNvSpPr txBox="1">
            <a:spLocks noChangeArrowheads="1"/>
          </p:cNvSpPr>
          <p:nvPr/>
        </p:nvSpPr>
        <p:spPr bwMode="auto">
          <a:xfrm>
            <a:off x="1474787" y="1109662"/>
            <a:ext cx="266541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_tradnl" sz="2400" b="1" i="1"/>
              <a:t>Flexible</a:t>
            </a:r>
            <a:r>
              <a:rPr lang="es-ES_tradnl" sz="2400" i="1"/>
              <a:t> 	Software</a:t>
            </a:r>
            <a:endParaRPr lang="en-US" sz="2400" i="1"/>
          </a:p>
        </p:txBody>
      </p:sp>
      <p:sp>
        <p:nvSpPr>
          <p:cNvPr id="2" name="1 Título"/>
          <p:cNvSpPr>
            <a:spLocks noGrp="1"/>
          </p:cNvSpPr>
          <p:nvPr>
            <p:ph type="title"/>
          </p:nvPr>
        </p:nvSpPr>
        <p:spPr/>
        <p:txBody>
          <a:bodyPr/>
          <a:lstStyle/>
          <a:p>
            <a:r>
              <a:rPr lang="es-ES" smtClean="0"/>
              <a:t> </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3" nodeType="afterEffect">
                                  <p:stCondLst>
                                    <p:cond delay="0"/>
                                  </p:stCondLst>
                                  <p:iterate type="lt">
                                    <p:tmPct val="0"/>
                                  </p:iterate>
                                  <p:childTnLst>
                                    <p:set>
                                      <p:cBhvr>
                                        <p:cTn id="6" dur="1" fill="hold">
                                          <p:stCondLst>
                                            <p:cond delay="0"/>
                                          </p:stCondLst>
                                        </p:cTn>
                                        <p:tgtEl>
                                          <p:spTgt spid="17416"/>
                                        </p:tgtEl>
                                        <p:attrNameLst>
                                          <p:attrName>style.visibility</p:attrName>
                                        </p:attrNameLst>
                                      </p:cBhvr>
                                      <p:to>
                                        <p:strVal val="visible"/>
                                      </p:to>
                                    </p:set>
                                    <p:animEffect transition="in" filter="fade">
                                      <p:cBhvr>
                                        <p:cTn id="7" dur="2000"/>
                                        <p:tgtEl>
                                          <p:spTgt spid="17416"/>
                                        </p:tgtEl>
                                      </p:cBhvr>
                                    </p:animEffect>
                                  </p:childTnLst>
                                </p:cTn>
                              </p:par>
                            </p:childTnLst>
                          </p:cTn>
                        </p:par>
                        <p:par>
                          <p:cTn id="8" fill="hold" nodeType="afterGroup">
                            <p:stCondLst>
                              <p:cond delay="2000"/>
                            </p:stCondLst>
                            <p:childTnLst>
                              <p:par>
                                <p:cTn id="9" presetID="23" presetClass="entr" presetSubtype="16" fill="hold" grpId="1" nodeType="afterEffect">
                                  <p:stCondLst>
                                    <p:cond delay="500"/>
                                  </p:stCondLst>
                                  <p:childTnLst>
                                    <p:set>
                                      <p:cBhvr>
                                        <p:cTn id="10" dur="1" fill="hold">
                                          <p:stCondLst>
                                            <p:cond delay="0"/>
                                          </p:stCondLst>
                                        </p:cTn>
                                        <p:tgtEl>
                                          <p:spTgt spid="17418"/>
                                        </p:tgtEl>
                                        <p:attrNameLst>
                                          <p:attrName>style.visibility</p:attrName>
                                        </p:attrNameLst>
                                      </p:cBhvr>
                                      <p:to>
                                        <p:strVal val="visible"/>
                                      </p:to>
                                    </p:set>
                                    <p:anim calcmode="lin" valueType="num">
                                      <p:cBhvr>
                                        <p:cTn id="11" dur="500" fill="hold"/>
                                        <p:tgtEl>
                                          <p:spTgt spid="17418"/>
                                        </p:tgtEl>
                                        <p:attrNameLst>
                                          <p:attrName>ppt_w</p:attrName>
                                        </p:attrNameLst>
                                      </p:cBhvr>
                                      <p:tavLst>
                                        <p:tav tm="0">
                                          <p:val>
                                            <p:fltVal val="0"/>
                                          </p:val>
                                        </p:tav>
                                        <p:tav tm="100000">
                                          <p:val>
                                            <p:strVal val="#ppt_w"/>
                                          </p:val>
                                        </p:tav>
                                      </p:tavLst>
                                    </p:anim>
                                    <p:anim calcmode="lin" valueType="num">
                                      <p:cBhvr>
                                        <p:cTn id="12" dur="500" fill="hold"/>
                                        <p:tgtEl>
                                          <p:spTgt spid="17418"/>
                                        </p:tgtEl>
                                        <p:attrNameLst>
                                          <p:attrName>ppt_h</p:attrName>
                                        </p:attrNameLst>
                                      </p:cBhvr>
                                      <p:tavLst>
                                        <p:tav tm="0">
                                          <p:val>
                                            <p:fltVal val="0"/>
                                          </p:val>
                                        </p:tav>
                                        <p:tav tm="100000">
                                          <p:val>
                                            <p:strVal val="#ppt_h"/>
                                          </p:val>
                                        </p:tav>
                                      </p:tavLst>
                                    </p:anim>
                                  </p:childTnLst>
                                </p:cTn>
                              </p:par>
                            </p:childTnLst>
                          </p:cTn>
                        </p:par>
                        <p:par>
                          <p:cTn id="13" fill="hold" nodeType="afterGroup">
                            <p:stCondLst>
                              <p:cond delay="3000"/>
                            </p:stCondLst>
                            <p:childTnLst>
                              <p:par>
                                <p:cTn id="14" presetID="56" presetClass="entr" presetSubtype="0" fill="hold" grpId="0" nodeType="afterEffect">
                                  <p:stCondLst>
                                    <p:cond delay="500"/>
                                  </p:stCondLst>
                                  <p:iterate type="lt">
                                    <p:tmPct val="10000"/>
                                  </p:iterate>
                                  <p:childTnLst>
                                    <p:set>
                                      <p:cBhvr>
                                        <p:cTn id="15" dur="1" fill="hold">
                                          <p:stCondLst>
                                            <p:cond delay="0"/>
                                          </p:stCondLst>
                                        </p:cTn>
                                        <p:tgtEl>
                                          <p:spTgt spid="17419"/>
                                        </p:tgtEl>
                                        <p:attrNameLst>
                                          <p:attrName>style.visibility</p:attrName>
                                        </p:attrNameLst>
                                      </p:cBhvr>
                                      <p:to>
                                        <p:strVal val="visible"/>
                                      </p:to>
                                    </p:set>
                                    <p:anim by="(-#ppt_w*2)" calcmode="lin" valueType="num">
                                      <p:cBhvr rctx="PPT">
                                        <p:cTn id="16" dur="500" autoRev="1" fill="hold">
                                          <p:stCondLst>
                                            <p:cond delay="0"/>
                                          </p:stCondLst>
                                        </p:cTn>
                                        <p:tgtEl>
                                          <p:spTgt spid="17419"/>
                                        </p:tgtEl>
                                        <p:attrNameLst>
                                          <p:attrName>ppt_w</p:attrName>
                                        </p:attrNameLst>
                                      </p:cBhvr>
                                    </p:anim>
                                    <p:anim by="(#ppt_w*0.50)" calcmode="lin" valueType="num">
                                      <p:cBhvr>
                                        <p:cTn id="17" dur="500" decel="50000" autoRev="1" fill="hold">
                                          <p:stCondLst>
                                            <p:cond delay="0"/>
                                          </p:stCondLst>
                                        </p:cTn>
                                        <p:tgtEl>
                                          <p:spTgt spid="17419"/>
                                        </p:tgtEl>
                                        <p:attrNameLst>
                                          <p:attrName>ppt_x</p:attrName>
                                        </p:attrNameLst>
                                      </p:cBhvr>
                                    </p:anim>
                                    <p:anim from="(-#ppt_h/2)" to="(#ppt_y)" calcmode="lin" valueType="num">
                                      <p:cBhvr>
                                        <p:cTn id="18" dur="1000" fill="hold">
                                          <p:stCondLst>
                                            <p:cond delay="0"/>
                                          </p:stCondLst>
                                        </p:cTn>
                                        <p:tgtEl>
                                          <p:spTgt spid="17419"/>
                                        </p:tgtEl>
                                        <p:attrNameLst>
                                          <p:attrName>ppt_y</p:attrName>
                                        </p:attrNameLst>
                                      </p:cBhvr>
                                    </p:anim>
                                    <p:animRot by="21600000">
                                      <p:cBhvr>
                                        <p:cTn id="19" dur="1000" fill="hold">
                                          <p:stCondLst>
                                            <p:cond delay="0"/>
                                          </p:stCondLst>
                                        </p:cTn>
                                        <p:tgtEl>
                                          <p:spTgt spid="17419"/>
                                        </p:tgtEl>
                                        <p:attrNameLst>
                                          <p:attrName>r</p:attrName>
                                        </p:attrNameLst>
                                      </p:cBhvr>
                                    </p:animRot>
                                  </p:childTnLst>
                                </p:cTn>
                              </p:par>
                            </p:childTnLst>
                          </p:cTn>
                        </p:par>
                        <p:par>
                          <p:cTn id="20" fill="hold" nodeType="afterGroup">
                            <p:stCondLst>
                              <p:cond delay="6000"/>
                            </p:stCondLst>
                            <p:childTnLst>
                              <p:par>
                                <p:cTn id="21" presetID="54" presetClass="entr" presetSubtype="0" accel="100000" fill="hold" grpId="3" nodeType="afterEffect">
                                  <p:stCondLst>
                                    <p:cond delay="500"/>
                                  </p:stCondLst>
                                  <p:childTnLst>
                                    <p:set>
                                      <p:cBhvr>
                                        <p:cTn id="22" dur="1" fill="hold">
                                          <p:stCondLst>
                                            <p:cond delay="0"/>
                                          </p:stCondLst>
                                        </p:cTn>
                                        <p:tgtEl>
                                          <p:spTgt spid="17414"/>
                                        </p:tgtEl>
                                        <p:attrNameLst>
                                          <p:attrName>style.visibility</p:attrName>
                                        </p:attrNameLst>
                                      </p:cBhvr>
                                      <p:to>
                                        <p:strVal val="visible"/>
                                      </p:to>
                                    </p:set>
                                    <p:anim calcmode="lin" valueType="num">
                                      <p:cBhvr>
                                        <p:cTn id="23" dur="500" fill="hold"/>
                                        <p:tgtEl>
                                          <p:spTgt spid="17414"/>
                                        </p:tgtEl>
                                        <p:attrNameLst>
                                          <p:attrName>ppt_w</p:attrName>
                                        </p:attrNameLst>
                                      </p:cBhvr>
                                      <p:tavLst>
                                        <p:tav tm="0">
                                          <p:val>
                                            <p:strVal val="#ppt_w*0.05"/>
                                          </p:val>
                                        </p:tav>
                                        <p:tav tm="100000">
                                          <p:val>
                                            <p:strVal val="#ppt_w"/>
                                          </p:val>
                                        </p:tav>
                                      </p:tavLst>
                                    </p:anim>
                                    <p:anim calcmode="lin" valueType="num">
                                      <p:cBhvr>
                                        <p:cTn id="24" dur="500" fill="hold"/>
                                        <p:tgtEl>
                                          <p:spTgt spid="17414"/>
                                        </p:tgtEl>
                                        <p:attrNameLst>
                                          <p:attrName>ppt_h</p:attrName>
                                        </p:attrNameLst>
                                      </p:cBhvr>
                                      <p:tavLst>
                                        <p:tav tm="0">
                                          <p:val>
                                            <p:strVal val="#ppt_h"/>
                                          </p:val>
                                        </p:tav>
                                        <p:tav tm="100000">
                                          <p:val>
                                            <p:strVal val="#ppt_h"/>
                                          </p:val>
                                        </p:tav>
                                      </p:tavLst>
                                    </p:anim>
                                    <p:anim calcmode="lin" valueType="num">
                                      <p:cBhvr>
                                        <p:cTn id="25" dur="500" fill="hold"/>
                                        <p:tgtEl>
                                          <p:spTgt spid="17414"/>
                                        </p:tgtEl>
                                        <p:attrNameLst>
                                          <p:attrName>ppt_x</p:attrName>
                                        </p:attrNameLst>
                                      </p:cBhvr>
                                      <p:tavLst>
                                        <p:tav tm="0">
                                          <p:val>
                                            <p:strVal val="#ppt_x-.2"/>
                                          </p:val>
                                        </p:tav>
                                        <p:tav tm="100000">
                                          <p:val>
                                            <p:strVal val="#ppt_x"/>
                                          </p:val>
                                        </p:tav>
                                      </p:tavLst>
                                    </p:anim>
                                    <p:anim calcmode="lin" valueType="num">
                                      <p:cBhvr>
                                        <p:cTn id="26" dur="500" fill="hold"/>
                                        <p:tgtEl>
                                          <p:spTgt spid="17414"/>
                                        </p:tgtEl>
                                        <p:attrNameLst>
                                          <p:attrName>ppt_y</p:attrName>
                                        </p:attrNameLst>
                                      </p:cBhvr>
                                      <p:tavLst>
                                        <p:tav tm="0">
                                          <p:val>
                                            <p:strVal val="#ppt_y"/>
                                          </p:val>
                                        </p:tav>
                                        <p:tav tm="100000">
                                          <p:val>
                                            <p:strVal val="#ppt_y"/>
                                          </p:val>
                                        </p:tav>
                                      </p:tavLst>
                                    </p:anim>
                                    <p:animEffect transition="in" filter="fade">
                                      <p:cBhvr>
                                        <p:cTn id="27" dur="500"/>
                                        <p:tgtEl>
                                          <p:spTgt spid="17414"/>
                                        </p:tgtEl>
                                      </p:cBhvr>
                                    </p:animEffect>
                                  </p:childTnLst>
                                </p:cTn>
                              </p:par>
                            </p:childTnLst>
                          </p:cTn>
                        </p:par>
                        <p:par>
                          <p:cTn id="28" fill="hold" nodeType="afterGroup">
                            <p:stCondLst>
                              <p:cond delay="7000"/>
                            </p:stCondLst>
                            <p:childTnLst>
                              <p:par>
                                <p:cTn id="29" presetID="2" presetClass="entr" presetSubtype="2" fill="hold" grpId="0" nodeType="afterEffect">
                                  <p:stCondLst>
                                    <p:cond delay="500"/>
                                  </p:stCondLst>
                                  <p:childTnLst>
                                    <p:set>
                                      <p:cBhvr>
                                        <p:cTn id="30" dur="1" fill="hold">
                                          <p:stCondLst>
                                            <p:cond delay="0"/>
                                          </p:stCondLst>
                                        </p:cTn>
                                        <p:tgtEl>
                                          <p:spTgt spid="17413"/>
                                        </p:tgtEl>
                                        <p:attrNameLst>
                                          <p:attrName>style.visibility</p:attrName>
                                        </p:attrNameLst>
                                      </p:cBhvr>
                                      <p:to>
                                        <p:strVal val="visible"/>
                                      </p:to>
                                    </p:set>
                                    <p:anim calcmode="lin" valueType="num">
                                      <p:cBhvr additive="base">
                                        <p:cTn id="31" dur="1000" fill="hold"/>
                                        <p:tgtEl>
                                          <p:spTgt spid="17413"/>
                                        </p:tgtEl>
                                        <p:attrNameLst>
                                          <p:attrName>ppt_x</p:attrName>
                                        </p:attrNameLst>
                                      </p:cBhvr>
                                      <p:tavLst>
                                        <p:tav tm="0">
                                          <p:val>
                                            <p:strVal val="1+#ppt_w/2"/>
                                          </p:val>
                                        </p:tav>
                                        <p:tav tm="100000">
                                          <p:val>
                                            <p:strVal val="#ppt_x"/>
                                          </p:val>
                                        </p:tav>
                                      </p:tavLst>
                                    </p:anim>
                                    <p:anim calcmode="lin" valueType="num">
                                      <p:cBhvr additive="base">
                                        <p:cTn id="32" dur="1000" fill="hold"/>
                                        <p:tgtEl>
                                          <p:spTgt spid="17413"/>
                                        </p:tgtEl>
                                        <p:attrNameLst>
                                          <p:attrName>ppt_y</p:attrName>
                                        </p:attrNameLst>
                                      </p:cBhvr>
                                      <p:tavLst>
                                        <p:tav tm="0">
                                          <p:val>
                                            <p:strVal val="#ppt_y"/>
                                          </p:val>
                                        </p:tav>
                                        <p:tav tm="100000">
                                          <p:val>
                                            <p:strVal val="#ppt_y"/>
                                          </p:val>
                                        </p:tav>
                                      </p:tavLst>
                                    </p:anim>
                                  </p:childTnLst>
                                </p:cTn>
                              </p:par>
                            </p:childTnLst>
                          </p:cTn>
                        </p:par>
                        <p:par>
                          <p:cTn id="33" fill="hold" nodeType="afterGroup">
                            <p:stCondLst>
                              <p:cond delay="8500"/>
                            </p:stCondLst>
                            <p:childTnLst>
                              <p:par>
                                <p:cTn id="34" presetID="2" presetClass="entr" presetSubtype="1" fill="hold" grpId="0" nodeType="afterEffect">
                                  <p:stCondLst>
                                    <p:cond delay="500"/>
                                  </p:stCondLst>
                                  <p:childTnLst>
                                    <p:set>
                                      <p:cBhvr>
                                        <p:cTn id="35" dur="1" fill="hold">
                                          <p:stCondLst>
                                            <p:cond delay="0"/>
                                          </p:stCondLst>
                                        </p:cTn>
                                        <p:tgtEl>
                                          <p:spTgt spid="17417"/>
                                        </p:tgtEl>
                                        <p:attrNameLst>
                                          <p:attrName>style.visibility</p:attrName>
                                        </p:attrNameLst>
                                      </p:cBhvr>
                                      <p:to>
                                        <p:strVal val="visible"/>
                                      </p:to>
                                    </p:set>
                                    <p:anim calcmode="lin" valueType="num">
                                      <p:cBhvr additive="base">
                                        <p:cTn id="36" dur="1000" fill="hold"/>
                                        <p:tgtEl>
                                          <p:spTgt spid="17417"/>
                                        </p:tgtEl>
                                        <p:attrNameLst>
                                          <p:attrName>ppt_x</p:attrName>
                                        </p:attrNameLst>
                                      </p:cBhvr>
                                      <p:tavLst>
                                        <p:tav tm="0">
                                          <p:val>
                                            <p:strVal val="#ppt_x"/>
                                          </p:val>
                                        </p:tav>
                                        <p:tav tm="100000">
                                          <p:val>
                                            <p:strVal val="#ppt_x"/>
                                          </p:val>
                                        </p:tav>
                                      </p:tavLst>
                                    </p:anim>
                                    <p:anim calcmode="lin" valueType="num">
                                      <p:cBhvr additive="base">
                                        <p:cTn id="37" dur="1000" fill="hold"/>
                                        <p:tgtEl>
                                          <p:spTgt spid="17417"/>
                                        </p:tgtEl>
                                        <p:attrNameLst>
                                          <p:attrName>ppt_y</p:attrName>
                                        </p:attrNameLst>
                                      </p:cBhvr>
                                      <p:tavLst>
                                        <p:tav tm="0">
                                          <p:val>
                                            <p:strVal val="0-#ppt_h/2"/>
                                          </p:val>
                                        </p:tav>
                                        <p:tav tm="100000">
                                          <p:val>
                                            <p:strVal val="#ppt_y"/>
                                          </p:val>
                                        </p:tav>
                                      </p:tavLst>
                                    </p:anim>
                                  </p:childTnLst>
                                </p:cTn>
                              </p:par>
                              <p:par>
                                <p:cTn id="38" presetID="10" presetClass="exit" presetSubtype="0" fill="hold" nodeType="withEffect">
                                  <p:stCondLst>
                                    <p:cond delay="0"/>
                                  </p:stCondLst>
                                  <p:childTnLst>
                                    <p:animEffect transition="out" filter="fade">
                                      <p:cBhvr>
                                        <p:cTn id="39" dur="2000"/>
                                        <p:tgtEl>
                                          <p:spTgt spid="17413"/>
                                        </p:tgtEl>
                                      </p:cBhvr>
                                    </p:animEffect>
                                    <p:set>
                                      <p:cBhvr>
                                        <p:cTn id="40" dur="1" fill="hold">
                                          <p:stCondLst>
                                            <p:cond delay="1999"/>
                                          </p:stCondLst>
                                        </p:cTn>
                                        <p:tgtEl>
                                          <p:spTgt spid="17413"/>
                                        </p:tgtEl>
                                        <p:attrNameLst>
                                          <p:attrName>style.visibility</p:attrName>
                                        </p:attrNameLst>
                                      </p:cBhvr>
                                      <p:to>
                                        <p:strVal val="hidden"/>
                                      </p:to>
                                    </p:set>
                                  </p:childTnLst>
                                </p:cTn>
                              </p:par>
                              <p:par>
                                <p:cTn id="41" presetID="10" presetClass="exit" presetSubtype="0" fill="hold" grpId="4" nodeType="withEffect">
                                  <p:stCondLst>
                                    <p:cond delay="0"/>
                                  </p:stCondLst>
                                  <p:childTnLst>
                                    <p:animEffect transition="out" filter="fade">
                                      <p:cBhvr>
                                        <p:cTn id="42" dur="2000"/>
                                        <p:tgtEl>
                                          <p:spTgt spid="17414"/>
                                        </p:tgtEl>
                                      </p:cBhvr>
                                    </p:animEffect>
                                    <p:set>
                                      <p:cBhvr>
                                        <p:cTn id="43" dur="1" fill="hold">
                                          <p:stCondLst>
                                            <p:cond delay="1999"/>
                                          </p:stCondLst>
                                        </p:cTn>
                                        <p:tgtEl>
                                          <p:spTgt spid="17414"/>
                                        </p:tgtEl>
                                        <p:attrNameLst>
                                          <p:attrName>style.visibility</p:attrName>
                                        </p:attrNameLst>
                                      </p:cBhvr>
                                      <p:to>
                                        <p:strVal val="hidden"/>
                                      </p:to>
                                    </p:set>
                                  </p:childTnLst>
                                </p:cTn>
                              </p:par>
                              <p:par>
                                <p:cTn id="44" presetID="10" presetClass="exit" presetSubtype="0" fill="hold" grpId="4" nodeType="withEffect">
                                  <p:stCondLst>
                                    <p:cond delay="0"/>
                                  </p:stCondLst>
                                  <p:iterate type="lt">
                                    <p:tmPct val="0"/>
                                  </p:iterate>
                                  <p:childTnLst>
                                    <p:animEffect transition="out" filter="fade">
                                      <p:cBhvr>
                                        <p:cTn id="45" dur="2000"/>
                                        <p:tgtEl>
                                          <p:spTgt spid="17416"/>
                                        </p:tgtEl>
                                      </p:cBhvr>
                                    </p:animEffect>
                                    <p:set>
                                      <p:cBhvr>
                                        <p:cTn id="46" dur="1" fill="hold">
                                          <p:stCondLst>
                                            <p:cond delay="1999"/>
                                          </p:stCondLst>
                                        </p:cTn>
                                        <p:tgtEl>
                                          <p:spTgt spid="17416"/>
                                        </p:tgtEl>
                                        <p:attrNameLst>
                                          <p:attrName>style.visibility</p:attrName>
                                        </p:attrNameLst>
                                      </p:cBhvr>
                                      <p:to>
                                        <p:strVal val="hidden"/>
                                      </p:to>
                                    </p:set>
                                  </p:childTnLst>
                                </p:cTn>
                              </p:par>
                              <p:par>
                                <p:cTn id="47" presetID="10" presetClass="exit" presetSubtype="0" fill="hold" nodeType="withEffect">
                                  <p:stCondLst>
                                    <p:cond delay="0"/>
                                  </p:stCondLst>
                                  <p:childTnLst>
                                    <p:animEffect transition="out" filter="fade">
                                      <p:cBhvr>
                                        <p:cTn id="48" dur="2000"/>
                                        <p:tgtEl>
                                          <p:spTgt spid="17417"/>
                                        </p:tgtEl>
                                      </p:cBhvr>
                                    </p:animEffect>
                                    <p:set>
                                      <p:cBhvr>
                                        <p:cTn id="49" dur="1" fill="hold">
                                          <p:stCondLst>
                                            <p:cond delay="1999"/>
                                          </p:stCondLst>
                                        </p:cTn>
                                        <p:tgtEl>
                                          <p:spTgt spid="17417"/>
                                        </p:tgtEl>
                                        <p:attrNameLst>
                                          <p:attrName>style.visibility</p:attrName>
                                        </p:attrNameLst>
                                      </p:cBhvr>
                                      <p:to>
                                        <p:strVal val="hidden"/>
                                      </p:to>
                                    </p:set>
                                  </p:childTnLst>
                                </p:cTn>
                              </p:par>
                              <p:par>
                                <p:cTn id="50" presetID="10" presetClass="exit" presetSubtype="0" fill="hold" nodeType="withEffect">
                                  <p:stCondLst>
                                    <p:cond delay="0"/>
                                  </p:stCondLst>
                                  <p:childTnLst>
                                    <p:animEffect transition="out" filter="fade">
                                      <p:cBhvr>
                                        <p:cTn id="51" dur="2000"/>
                                        <p:tgtEl>
                                          <p:spTgt spid="17418"/>
                                        </p:tgtEl>
                                      </p:cBhvr>
                                    </p:animEffect>
                                    <p:set>
                                      <p:cBhvr>
                                        <p:cTn id="52" dur="1" fill="hold">
                                          <p:stCondLst>
                                            <p:cond delay="1999"/>
                                          </p:stCondLst>
                                        </p:cTn>
                                        <p:tgtEl>
                                          <p:spTgt spid="17418"/>
                                        </p:tgtEl>
                                        <p:attrNameLst>
                                          <p:attrName>style.visibility</p:attrName>
                                        </p:attrNameLst>
                                      </p:cBhvr>
                                      <p:to>
                                        <p:strVal val="hidden"/>
                                      </p:to>
                                    </p:set>
                                  </p:childTnLst>
                                </p:cTn>
                              </p:par>
                              <p:par>
                                <p:cTn id="53" presetID="10" presetClass="exit" presetSubtype="0" fill="hold" nodeType="withEffect">
                                  <p:stCondLst>
                                    <p:cond delay="0"/>
                                  </p:stCondLst>
                                  <p:iterate type="lt">
                                    <p:tmPct val="0"/>
                                  </p:iterate>
                                  <p:childTnLst>
                                    <p:animEffect transition="out" filter="fade">
                                      <p:cBhvr>
                                        <p:cTn id="54" dur="2000"/>
                                        <p:tgtEl>
                                          <p:spTgt spid="17419"/>
                                        </p:tgtEl>
                                      </p:cBhvr>
                                    </p:animEffect>
                                    <p:set>
                                      <p:cBhvr>
                                        <p:cTn id="55" dur="1" fill="hold">
                                          <p:stCondLst>
                                            <p:cond delay="1999"/>
                                          </p:stCondLst>
                                        </p:cTn>
                                        <p:tgtEl>
                                          <p:spTgt spid="174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P spid="17414" grpId="3"/>
      <p:bldP spid="17414" grpId="4"/>
      <p:bldP spid="17416" grpId="3"/>
      <p:bldP spid="17416" grpId="4"/>
      <p:bldP spid="17417" grpId="0"/>
      <p:bldP spid="17418" grpId="1"/>
      <p:bldP spid="174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title"/>
          </p:nvPr>
        </p:nvSpPr>
        <p:spPr>
          <a:xfrm>
            <a:off x="457200" y="274638"/>
            <a:ext cx="8229600" cy="5818187"/>
          </a:xfrm>
        </p:spPr>
        <p:txBody>
          <a:bodyPr/>
          <a:lstStyle/>
          <a:p>
            <a:r>
              <a:rPr lang="es-ES" smtClean="0"/>
              <a:t>The </a:t>
            </a:r>
            <a:r>
              <a:rPr lang="es-ES" b="1" smtClean="0"/>
              <a:t>Product</a:t>
            </a:r>
            <a:endParaRPr lang="en-US" b="1"/>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r>
              <a:rPr lang="es-ES_tradnl"/>
              <a:t>The </a:t>
            </a:r>
            <a:r>
              <a:rPr lang="es-ES_tradnl" b="1"/>
              <a:t>Holmes</a:t>
            </a:r>
            <a:r>
              <a:rPr lang="es-ES_tradnl"/>
              <a:t> Platform</a:t>
            </a:r>
            <a:endParaRPr lang="en-US" b="1"/>
          </a:p>
        </p:txBody>
      </p:sp>
      <p:sp>
        <p:nvSpPr>
          <p:cNvPr id="19459" name="Rectangle 3"/>
          <p:cNvSpPr>
            <a:spLocks noGrp="1" noChangeArrowheads="1"/>
          </p:cNvSpPr>
          <p:nvPr>
            <p:ph idx="1"/>
          </p:nvPr>
        </p:nvSpPr>
        <p:spPr/>
        <p:txBody>
          <a:bodyPr/>
          <a:lstStyle/>
          <a:p>
            <a:pPr>
              <a:buFontTx/>
              <a:buNone/>
            </a:pPr>
            <a:r>
              <a:rPr lang="es-ES_tradnl" sz="3200">
                <a:latin typeface="Arial" charset="0"/>
              </a:rPr>
              <a:t>Application Development Framework</a:t>
            </a:r>
          </a:p>
          <a:p>
            <a:pPr>
              <a:buFontTx/>
              <a:buNone/>
            </a:pPr>
            <a:r>
              <a:rPr lang="es-ES_tradnl" sz="3200">
                <a:latin typeface="Arial" charset="0"/>
              </a:rPr>
              <a:t>	designed to develop Enterprise Apps. </a:t>
            </a:r>
          </a:p>
          <a:p>
            <a:pPr>
              <a:buFontTx/>
              <a:buNone/>
            </a:pPr>
            <a:endParaRPr lang="es-ES_tradnl" sz="3200">
              <a:latin typeface="Arial" charset="0"/>
            </a:endParaRPr>
          </a:p>
          <a:p>
            <a:pPr>
              <a:buFontTx/>
              <a:buNone/>
            </a:pPr>
            <a:r>
              <a:rPr lang="es-ES_tradnl" sz="3200">
                <a:latin typeface="Arial" charset="0"/>
              </a:rPr>
              <a:t>Productivity is enchanced thanks to a </a:t>
            </a:r>
            <a:r>
              <a:rPr lang="es-ES_tradnl" sz="3200">
                <a:solidFill>
                  <a:schemeClr val="accent6">
                    <a:lumMod val="60000"/>
                    <a:lumOff val="40000"/>
                  </a:schemeClr>
                </a:solidFill>
                <a:latin typeface="Arial" charset="0"/>
              </a:rPr>
              <a:t>development and execution framework </a:t>
            </a:r>
            <a:r>
              <a:rPr lang="es-ES_tradnl" sz="3200">
                <a:latin typeface="Arial" charset="0"/>
              </a:rPr>
              <a:t>covering the common layers of the enterprise application’s design</a:t>
            </a:r>
          </a:p>
          <a:p>
            <a:pPr>
              <a:buFontTx/>
              <a:buNone/>
            </a:pPr>
            <a:endParaRPr lang="es-ES_tradnl"/>
          </a:p>
        </p:txBody>
      </p:sp>
      <p:sp>
        <p:nvSpPr>
          <p:cNvPr id="19461" name="Rectangle 5"/>
          <p:cNvSpPr>
            <a:spLocks noChangeArrowheads="1"/>
          </p:cNvSpPr>
          <p:nvPr/>
        </p:nvSpPr>
        <p:spPr bwMode="auto">
          <a:xfrm>
            <a:off x="395288" y="6092825"/>
            <a:ext cx="82296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pPr>
            <a:r>
              <a:rPr lang="es-ES_tradnl" sz="2800" b="1"/>
              <a:t>data access | business logic | integration | ui</a:t>
            </a:r>
          </a:p>
          <a:p>
            <a:pPr marL="342900" indent="-342900">
              <a:spcBef>
                <a:spcPct val="20000"/>
              </a:spcBef>
            </a:pPr>
            <a:endParaRPr lang="es-ES_tradnl" sz="2800"/>
          </a:p>
          <a:p>
            <a:pPr marL="342900" indent="-342900">
              <a:spcBef>
                <a:spcPct val="20000"/>
              </a:spcBef>
            </a:pPr>
            <a:endParaRPr lang="en-US" sz="2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s-ES_tradnl"/>
              <a:t>The </a:t>
            </a:r>
            <a:r>
              <a:rPr lang="es-ES_tradnl" b="1"/>
              <a:t>Holmes</a:t>
            </a:r>
            <a:r>
              <a:rPr lang="es-ES_tradnl"/>
              <a:t> Platform</a:t>
            </a:r>
            <a:endParaRPr lang="en-US"/>
          </a:p>
        </p:txBody>
      </p:sp>
      <p:sp>
        <p:nvSpPr>
          <p:cNvPr id="51203" name="Rectangle 3"/>
          <p:cNvSpPr>
            <a:spLocks noChangeArrowheads="1"/>
          </p:cNvSpPr>
          <p:nvPr/>
        </p:nvSpPr>
        <p:spPr bwMode="auto">
          <a:xfrm>
            <a:off x="395288" y="6092825"/>
            <a:ext cx="82296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pPr>
            <a:r>
              <a:rPr lang="es-ES_tradnl" sz="2800" b="1"/>
              <a:t>data access | business logic | integration | ui</a:t>
            </a:r>
          </a:p>
          <a:p>
            <a:pPr marL="342900" indent="-342900">
              <a:spcBef>
                <a:spcPct val="20000"/>
              </a:spcBef>
            </a:pPr>
            <a:endParaRPr lang="es-ES_tradnl" sz="2800"/>
          </a:p>
          <a:p>
            <a:pPr marL="342900" indent="-342900">
              <a:spcBef>
                <a:spcPct val="20000"/>
              </a:spcBef>
            </a:pPr>
            <a:endParaRPr lang="en-US" sz="2800"/>
          </a:p>
        </p:txBody>
      </p:sp>
      <p:sp>
        <p:nvSpPr>
          <p:cNvPr id="51205" name="Rectangle 5"/>
          <p:cNvSpPr>
            <a:spLocks noChangeArrowheads="1"/>
          </p:cNvSpPr>
          <p:nvPr/>
        </p:nvSpPr>
        <p:spPr bwMode="auto">
          <a:xfrm>
            <a:off x="395536" y="2349202"/>
            <a:ext cx="8229600" cy="3743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609600" indent="-609600">
              <a:spcBef>
                <a:spcPct val="20000"/>
              </a:spcBef>
            </a:pPr>
            <a:r>
              <a:rPr lang="es-ES_tradnl" sz="3200"/>
              <a:t>¿What does </a:t>
            </a:r>
            <a:r>
              <a:rPr lang="es-ES_tradnl" sz="3200" b="1"/>
              <a:t>Holmes</a:t>
            </a:r>
            <a:r>
              <a:rPr lang="es-ES_tradnl" sz="3200"/>
              <a:t> offer?</a:t>
            </a:r>
          </a:p>
          <a:p>
            <a:pPr marL="990600" lvl="1" indent="-533400">
              <a:spcBef>
                <a:spcPct val="20000"/>
              </a:spcBef>
              <a:buFontTx/>
              <a:buChar char="•"/>
            </a:pPr>
            <a:r>
              <a:rPr lang="es-ES_tradnl"/>
              <a:t>Reduction of the development effort.</a:t>
            </a:r>
          </a:p>
          <a:p>
            <a:pPr marL="990600" lvl="1" indent="-533400">
              <a:spcBef>
                <a:spcPct val="20000"/>
              </a:spcBef>
              <a:buFontTx/>
              <a:buChar char="•"/>
            </a:pPr>
            <a:r>
              <a:rPr lang="es-ES_tradnl"/>
              <a:t>Reduction of the development time</a:t>
            </a:r>
            <a:r>
              <a:rPr lang="es-ES_tradnl" sz="2000"/>
              <a:t> for simple frequent changes of information systems, such as data model extensions.</a:t>
            </a:r>
          </a:p>
          <a:p>
            <a:pPr marL="990600" lvl="1" indent="-533400">
              <a:spcBef>
                <a:spcPct val="20000"/>
              </a:spcBef>
              <a:buFontTx/>
              <a:buChar char="•"/>
            </a:pPr>
            <a:r>
              <a:rPr lang="es-ES_tradnl" sz="2000"/>
              <a:t>A </a:t>
            </a:r>
            <a:r>
              <a:rPr lang="es-ES_tradnl"/>
              <a:t>standard architecture and a development methodology</a:t>
            </a:r>
            <a:r>
              <a:rPr lang="es-ES_tradnl" sz="2000"/>
              <a:t> acting as a foundation for the development of enterprise applications.</a:t>
            </a:r>
          </a:p>
          <a:p>
            <a:pPr marL="990600" lvl="1" indent="-533400">
              <a:spcBef>
                <a:spcPct val="20000"/>
              </a:spcBef>
              <a:buFontTx/>
              <a:buChar char="•"/>
            </a:pPr>
            <a:r>
              <a:rPr lang="es-ES_tradnl" sz="2000"/>
              <a:t>Based on Open Source products, Holmes aims to </a:t>
            </a:r>
            <a:r>
              <a:rPr lang="es-ES_tradnl"/>
              <a:t>reduce the Total Cost of Ownership (TCO)</a:t>
            </a:r>
            <a:r>
              <a:rPr lang="es-ES_tradnl" sz="2000"/>
              <a:t> of the solution, when compared to other </a:t>
            </a:r>
            <a:r>
              <a:rPr lang="es-ES_tradnl" sz="2000"/>
              <a:t>customizable </a:t>
            </a:r>
            <a:r>
              <a:rPr lang="es-ES_tradnl" sz="2000" smtClean="0"/>
              <a:t>systems.</a:t>
            </a:r>
            <a:endParaRPr lang="es-ES_tradnl" sz="20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68313" y="269875"/>
            <a:ext cx="8229600" cy="1143000"/>
          </a:xfrm>
        </p:spPr>
        <p:txBody>
          <a:bodyPr/>
          <a:lstStyle/>
          <a:p>
            <a:r>
              <a:rPr lang="es-ES_tradnl"/>
              <a:t>The</a:t>
            </a:r>
            <a:r>
              <a:rPr lang="es-ES_tradnl" b="1"/>
              <a:t> Holmes</a:t>
            </a:r>
            <a:r>
              <a:rPr lang="es-ES_tradnl"/>
              <a:t> Platform</a:t>
            </a:r>
            <a:endParaRPr lang="en-US"/>
          </a:p>
        </p:txBody>
      </p:sp>
      <p:sp>
        <p:nvSpPr>
          <p:cNvPr id="53251" name="Rectangle 3"/>
          <p:cNvSpPr>
            <a:spLocks noChangeArrowheads="1"/>
          </p:cNvSpPr>
          <p:nvPr/>
        </p:nvSpPr>
        <p:spPr bwMode="auto">
          <a:xfrm>
            <a:off x="395536" y="6092825"/>
            <a:ext cx="82296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pPr>
            <a:r>
              <a:rPr lang="es-ES_tradnl" sz="2800" b="1"/>
              <a:t>data access | business logic | integration | ui</a:t>
            </a:r>
          </a:p>
          <a:p>
            <a:pPr marL="342900" indent="-342900">
              <a:spcBef>
                <a:spcPct val="20000"/>
              </a:spcBef>
            </a:pPr>
            <a:endParaRPr lang="es-ES_tradnl" sz="2800"/>
          </a:p>
          <a:p>
            <a:pPr marL="342900" indent="-342900">
              <a:spcBef>
                <a:spcPct val="20000"/>
              </a:spcBef>
            </a:pPr>
            <a:endParaRPr lang="en-US" sz="2800"/>
          </a:p>
        </p:txBody>
      </p:sp>
      <p:sp>
        <p:nvSpPr>
          <p:cNvPr id="53253" name="Rectangle 5"/>
          <p:cNvSpPr>
            <a:spLocks noChangeArrowheads="1"/>
          </p:cNvSpPr>
          <p:nvPr/>
        </p:nvSpPr>
        <p:spPr bwMode="auto">
          <a:xfrm>
            <a:off x="467544" y="1412875"/>
            <a:ext cx="8229600" cy="417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609600" indent="-609600">
              <a:spcBef>
                <a:spcPct val="20000"/>
              </a:spcBef>
            </a:pPr>
            <a:r>
              <a:rPr lang="es-ES_tradnl" sz="3200"/>
              <a:t>¿How is it achieved?</a:t>
            </a:r>
          </a:p>
          <a:p>
            <a:pPr marL="990600" lvl="1" indent="-533400">
              <a:spcBef>
                <a:spcPct val="20000"/>
              </a:spcBef>
              <a:buFontTx/>
              <a:buChar char="•"/>
            </a:pPr>
            <a:r>
              <a:rPr lang="es-ES_tradnl" sz="2000"/>
              <a:t>Clean separation between platform and application.</a:t>
            </a:r>
          </a:p>
          <a:p>
            <a:pPr marL="990600" lvl="1" indent="-533400">
              <a:spcBef>
                <a:spcPct val="20000"/>
              </a:spcBef>
            </a:pPr>
            <a:r>
              <a:rPr lang="es-ES_tradnl" sz="2000"/>
              <a:t>Result </a:t>
            </a:r>
            <a:r>
              <a:rPr lang="es-ES_tradnl" sz="2000">
                <a:sym typeface="Wingdings" pitchFamily="2" charset="2"/>
              </a:rPr>
              <a:t> </a:t>
            </a:r>
          </a:p>
          <a:p>
            <a:pPr marL="990600" lvl="1" indent="-533400">
              <a:spcBef>
                <a:spcPct val="20000"/>
              </a:spcBef>
            </a:pPr>
            <a:r>
              <a:rPr lang="es-ES_tradnl" sz="2000">
                <a:sym typeface="Wingdings" pitchFamily="2" charset="2"/>
              </a:rPr>
              <a:t>	</a:t>
            </a:r>
            <a:r>
              <a:rPr lang="es-ES_tradnl">
                <a:sym typeface="Wingdings" pitchFamily="2" charset="2"/>
              </a:rPr>
              <a:t>Plataform Independent from Data Model and Business Logic</a:t>
            </a:r>
            <a:endParaRPr lang="es-ES_tradnl"/>
          </a:p>
          <a:p>
            <a:pPr marL="990600" lvl="1" indent="-533400">
              <a:spcBef>
                <a:spcPct val="20000"/>
              </a:spcBef>
              <a:buFontTx/>
              <a:buChar char="•"/>
            </a:pPr>
            <a:r>
              <a:rPr lang="es-ES_tradnl" sz="2000"/>
              <a:t>User </a:t>
            </a:r>
            <a:r>
              <a:rPr lang="es-ES_tradnl"/>
              <a:t>interface </a:t>
            </a:r>
            <a:r>
              <a:rPr lang="es-ES_tradnl" b="1"/>
              <a:t>independent from </a:t>
            </a:r>
            <a:r>
              <a:rPr lang="es-ES_tradnl" b="1"/>
              <a:t>data </a:t>
            </a:r>
            <a:r>
              <a:rPr lang="es-ES_tradnl" b="1" smtClean="0"/>
              <a:t>model</a:t>
            </a:r>
            <a:endParaRPr lang="es-ES_tradnl" sz="2000" b="1"/>
          </a:p>
          <a:p>
            <a:pPr marL="1371600" lvl="2" indent="-457200">
              <a:spcBef>
                <a:spcPct val="20000"/>
              </a:spcBef>
              <a:buFontTx/>
              <a:buChar char="•"/>
            </a:pPr>
            <a:r>
              <a:rPr lang="es-ES_tradnl"/>
              <a:t>Generic forms are generated automatically</a:t>
            </a:r>
          </a:p>
          <a:p>
            <a:pPr marL="1371600" lvl="2" indent="-457200">
              <a:spcBef>
                <a:spcPct val="20000"/>
              </a:spcBef>
              <a:buFontTx/>
              <a:buChar char="•"/>
            </a:pPr>
            <a:r>
              <a:rPr lang="es-ES_tradnl"/>
              <a:t>Still, it is possible to design customized forms.</a:t>
            </a:r>
          </a:p>
          <a:p>
            <a:pPr marL="990600" lvl="1" indent="-533400">
              <a:spcBef>
                <a:spcPct val="20000"/>
              </a:spcBef>
              <a:buFontTx/>
              <a:buChar char="•"/>
            </a:pPr>
            <a:r>
              <a:rPr lang="es-ES_tradnl" sz="2000" smtClean="0"/>
              <a:t>User </a:t>
            </a:r>
            <a:r>
              <a:rPr lang="es-ES_tradnl" smtClean="0"/>
              <a:t>interface </a:t>
            </a:r>
            <a:r>
              <a:rPr lang="es-ES_tradnl" b="1" smtClean="0"/>
              <a:t>independent from business logic</a:t>
            </a:r>
            <a:endParaRPr lang="es-ES_tradnl" sz="2000" b="1"/>
          </a:p>
          <a:p>
            <a:pPr marL="1371600" lvl="2" indent="-457200">
              <a:spcBef>
                <a:spcPct val="20000"/>
              </a:spcBef>
              <a:buFontTx/>
              <a:buChar char="•"/>
            </a:pPr>
            <a:r>
              <a:rPr lang="es-ES_tradnl"/>
              <a:t>MVC interface based on events and delegates.</a:t>
            </a:r>
          </a:p>
          <a:p>
            <a:pPr marL="990600" lvl="1" indent="-533400">
              <a:spcBef>
                <a:spcPct val="20000"/>
              </a:spcBef>
            </a:pPr>
            <a:r>
              <a:rPr lang="es-ES_tradnl" sz="2000"/>
              <a:t>The platform offers the API and runtime environment to develop and execute the resulting application.</a:t>
            </a:r>
          </a:p>
          <a:p>
            <a:pPr marL="1371600" lvl="2" indent="-457200">
              <a:spcBef>
                <a:spcPct val="20000"/>
              </a:spcBef>
              <a:buFontTx/>
              <a:buChar char="•"/>
            </a:pPr>
            <a:endParaRPr lang="es-ES_tradnl"/>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8" name="Rectangle 20"/>
          <p:cNvSpPr>
            <a:spLocks noChangeArrowheads="1"/>
          </p:cNvSpPr>
          <p:nvPr/>
        </p:nvSpPr>
        <p:spPr bwMode="auto">
          <a:xfrm>
            <a:off x="457200" y="1268413"/>
            <a:ext cx="8229600" cy="482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609600" indent="-609600">
              <a:spcBef>
                <a:spcPct val="20000"/>
              </a:spcBef>
            </a:pPr>
            <a:r>
              <a:rPr lang="es-ES_tradnl" sz="2800"/>
              <a:t>Data Access</a:t>
            </a:r>
          </a:p>
          <a:p>
            <a:pPr marL="990600" lvl="1" indent="-533400">
              <a:spcBef>
                <a:spcPct val="20000"/>
              </a:spcBef>
              <a:buFontTx/>
              <a:buChar char="•"/>
            </a:pPr>
            <a:r>
              <a:rPr lang="es-ES_tradnl"/>
              <a:t>The Data Access layer is the API to access the database.</a:t>
            </a:r>
          </a:p>
          <a:p>
            <a:pPr marL="990600" lvl="1" indent="-533400">
              <a:spcBef>
                <a:spcPct val="20000"/>
              </a:spcBef>
              <a:buFontTx/>
              <a:buChar char="•"/>
            </a:pPr>
            <a:r>
              <a:rPr lang="es-ES_tradnl"/>
              <a:t>Whenever you change the database schema, the Data Access layer rebuilds the object model, which holds the metadata (information about tables, views, relationships). The schema changes are auto-discovered and cached locally and stored in the system tables.</a:t>
            </a:r>
          </a:p>
          <a:p>
            <a:pPr marL="990600" lvl="1" indent="-533400">
              <a:spcBef>
                <a:spcPct val="20000"/>
              </a:spcBef>
              <a:buFontTx/>
              <a:buChar char="•"/>
            </a:pPr>
            <a:r>
              <a:rPr lang="es-ES_tradnl"/>
              <a:t>The Data Access API (OLAPI) has the following features:</a:t>
            </a:r>
          </a:p>
          <a:p>
            <a:pPr marL="1371600" lvl="2" indent="-457200">
              <a:spcBef>
                <a:spcPct val="20000"/>
              </a:spcBef>
              <a:buFontTx/>
              <a:buChar char="•"/>
            </a:pPr>
            <a:r>
              <a:rPr lang="es-ES_tradnl" sz="1600"/>
              <a:t>It is independent from the database schema</a:t>
            </a:r>
          </a:p>
          <a:p>
            <a:pPr marL="1371600" lvl="2" indent="-457200">
              <a:spcBef>
                <a:spcPct val="20000"/>
              </a:spcBef>
              <a:buFontTx/>
              <a:buChar char="•"/>
            </a:pPr>
            <a:r>
              <a:rPr lang="es-ES_tradnl" sz="1600"/>
              <a:t>It </a:t>
            </a:r>
            <a:r>
              <a:rPr lang="es-ES_tradnl" sz="1600"/>
              <a:t>is </a:t>
            </a:r>
            <a:r>
              <a:rPr lang="es-ES_tradnl" sz="1600" smtClean="0"/>
              <a:t>“cloud-ready” </a:t>
            </a:r>
            <a:r>
              <a:rPr lang="es-ES_tradnl" sz="1600"/>
              <a:t>which means that it is suitable </a:t>
            </a:r>
            <a:r>
              <a:rPr lang="es-ES_tradnl" sz="1600"/>
              <a:t>for </a:t>
            </a:r>
            <a:r>
              <a:rPr lang="es-ES_tradnl" sz="1600" smtClean="0"/>
              <a:t>mobile applications, access through internet and firewalls.</a:t>
            </a:r>
            <a:endParaRPr lang="es-ES_tradnl" sz="1600"/>
          </a:p>
          <a:p>
            <a:pPr marL="1371600" lvl="2" indent="-457200">
              <a:spcBef>
                <a:spcPct val="20000"/>
              </a:spcBef>
              <a:buFontTx/>
              <a:buChar char="•"/>
            </a:pPr>
            <a:r>
              <a:rPr lang="es-ES_tradnl" sz="1600"/>
              <a:t>It is designed with performance and scalability in mind.</a:t>
            </a:r>
          </a:p>
          <a:p>
            <a:pPr marL="1371600" lvl="2" indent="-457200">
              <a:spcBef>
                <a:spcPct val="20000"/>
              </a:spcBef>
              <a:buFontTx/>
              <a:buChar char="•"/>
            </a:pPr>
            <a:r>
              <a:rPr lang="es-ES_tradnl" sz="1600"/>
              <a:t>It is multi-platform and based in open standards (JDBC, JavaBeans, XML serialization </a:t>
            </a:r>
            <a:r>
              <a:rPr lang="es-ES_tradnl" sz="1600"/>
              <a:t>and </a:t>
            </a:r>
            <a:r>
              <a:rPr lang="es-ES_tradnl" sz="1600" smtClean="0"/>
              <a:t>Java EE).</a:t>
            </a:r>
            <a:endParaRPr lang="es-ES_tradnl" sz="1600"/>
          </a:p>
          <a:p>
            <a:pPr marL="1371600" lvl="2" indent="-457200">
              <a:spcBef>
                <a:spcPct val="20000"/>
              </a:spcBef>
              <a:buFontTx/>
              <a:buChar char="•"/>
            </a:pPr>
            <a:r>
              <a:rPr lang="es-ES_tradnl" sz="1600"/>
              <a:t>The SQL API generates the SQL code dynamically.</a:t>
            </a:r>
          </a:p>
          <a:p>
            <a:pPr marL="990600" lvl="1" indent="-533400">
              <a:spcBef>
                <a:spcPct val="20000"/>
              </a:spcBef>
              <a:buFontTx/>
              <a:buChar char="•"/>
            </a:pPr>
            <a:r>
              <a:rPr lang="es-ES_tradnl"/>
              <a:t>Supported configuration: MySQL </a:t>
            </a:r>
            <a:r>
              <a:rPr lang="es-ES_tradnl"/>
              <a:t>/ </a:t>
            </a:r>
            <a:r>
              <a:rPr lang="es-ES_tradnl" smtClean="0"/>
              <a:t>JBoss/Wildfly</a:t>
            </a:r>
            <a:endParaRPr lang="es-ES_tradnl"/>
          </a:p>
          <a:p>
            <a:pPr marL="609600" indent="-609600">
              <a:spcBef>
                <a:spcPct val="20000"/>
              </a:spcBef>
            </a:pPr>
            <a:endParaRPr lang="es-ES_tradnl" sz="2400"/>
          </a:p>
        </p:txBody>
      </p:sp>
      <p:sp>
        <p:nvSpPr>
          <p:cNvPr id="32775" name="Rectangle 7"/>
          <p:cNvSpPr>
            <a:spLocks noChangeArrowheads="1"/>
          </p:cNvSpPr>
          <p:nvPr/>
        </p:nvSpPr>
        <p:spPr bwMode="auto">
          <a:xfrm>
            <a:off x="468313" y="2603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s-ES_tradnl" sz="4400">
                <a:solidFill>
                  <a:srgbClr val="000066"/>
                </a:solidFill>
              </a:rPr>
              <a:t>Data Access</a:t>
            </a:r>
            <a:endParaRPr lang="en-US" sz="4400">
              <a:solidFill>
                <a:srgbClr val="000066"/>
              </a:solidFill>
            </a:endParaRPr>
          </a:p>
        </p:txBody>
      </p:sp>
      <p:sp>
        <p:nvSpPr>
          <p:cNvPr id="32787" name="Rectangle 19"/>
          <p:cNvSpPr>
            <a:spLocks noChangeArrowheads="1"/>
          </p:cNvSpPr>
          <p:nvPr/>
        </p:nvSpPr>
        <p:spPr bwMode="auto">
          <a:xfrm>
            <a:off x="395288" y="6092825"/>
            <a:ext cx="82296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pPr>
            <a:r>
              <a:rPr lang="es-ES_tradnl" sz="2800" b="1">
                <a:solidFill>
                  <a:schemeClr val="accent5">
                    <a:lumMod val="60000"/>
                    <a:lumOff val="40000"/>
                  </a:schemeClr>
                </a:solidFill>
              </a:rPr>
              <a:t>data access</a:t>
            </a:r>
            <a:r>
              <a:rPr lang="es-ES_tradnl" sz="2800" b="1">
                <a:solidFill>
                  <a:srgbClr val="6600CC"/>
                </a:solidFill>
              </a:rPr>
              <a:t> </a:t>
            </a:r>
            <a:r>
              <a:rPr lang="es-ES_tradnl" sz="2800" b="1"/>
              <a:t>| business logic | integration | ui</a:t>
            </a:r>
          </a:p>
          <a:p>
            <a:pPr marL="342900" indent="-342900">
              <a:spcBef>
                <a:spcPct val="20000"/>
              </a:spcBef>
            </a:pPr>
            <a:endParaRPr lang="es-ES_tradnl" sz="2800"/>
          </a:p>
          <a:p>
            <a:pPr marL="342900" indent="-342900">
              <a:spcBef>
                <a:spcPct val="20000"/>
              </a:spcBef>
            </a:pPr>
            <a:endParaRPr lang="en-US" sz="28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468313" y="2603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s-ES_tradnl" sz="4400">
                <a:solidFill>
                  <a:srgbClr val="000066"/>
                </a:solidFill>
              </a:rPr>
              <a:t>Business Logic</a:t>
            </a:r>
            <a:endParaRPr lang="en-US" sz="4400">
              <a:solidFill>
                <a:srgbClr val="000066"/>
              </a:solidFill>
            </a:endParaRPr>
          </a:p>
        </p:txBody>
      </p:sp>
      <p:sp>
        <p:nvSpPr>
          <p:cNvPr id="43014" name="Rectangle 6"/>
          <p:cNvSpPr>
            <a:spLocks noChangeArrowheads="1"/>
          </p:cNvSpPr>
          <p:nvPr/>
        </p:nvSpPr>
        <p:spPr bwMode="auto">
          <a:xfrm>
            <a:off x="395288" y="6092825"/>
            <a:ext cx="82296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pPr>
            <a:r>
              <a:rPr lang="es-ES_tradnl" sz="2800" b="1"/>
              <a:t>data access | </a:t>
            </a:r>
            <a:r>
              <a:rPr lang="es-ES_tradnl" sz="2800" b="1">
                <a:solidFill>
                  <a:schemeClr val="accent6">
                    <a:lumMod val="60000"/>
                    <a:lumOff val="40000"/>
                  </a:schemeClr>
                </a:solidFill>
              </a:rPr>
              <a:t>business logic </a:t>
            </a:r>
            <a:r>
              <a:rPr lang="es-ES_tradnl" sz="2800" b="1"/>
              <a:t>| integration | ui</a:t>
            </a:r>
          </a:p>
          <a:p>
            <a:pPr marL="342900" indent="-342900">
              <a:spcBef>
                <a:spcPct val="20000"/>
              </a:spcBef>
            </a:pPr>
            <a:endParaRPr lang="es-ES_tradnl" sz="2800"/>
          </a:p>
          <a:p>
            <a:pPr marL="342900" indent="-342900">
              <a:spcBef>
                <a:spcPct val="20000"/>
              </a:spcBef>
            </a:pPr>
            <a:endParaRPr lang="en-US" sz="2800"/>
          </a:p>
        </p:txBody>
      </p:sp>
      <p:sp>
        <p:nvSpPr>
          <p:cNvPr id="43019" name="Rectangle 11"/>
          <p:cNvSpPr>
            <a:spLocks noChangeArrowheads="1"/>
          </p:cNvSpPr>
          <p:nvPr/>
        </p:nvSpPr>
        <p:spPr bwMode="auto">
          <a:xfrm>
            <a:off x="457200" y="1268413"/>
            <a:ext cx="8229600" cy="482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609600" indent="-609600">
              <a:spcBef>
                <a:spcPct val="20000"/>
              </a:spcBef>
            </a:pPr>
            <a:r>
              <a:rPr lang="es-ES_tradnl" sz="2800"/>
              <a:t>Business Logic</a:t>
            </a:r>
          </a:p>
          <a:p>
            <a:pPr marL="990600" lvl="1" indent="-533400">
              <a:spcBef>
                <a:spcPct val="20000"/>
              </a:spcBef>
              <a:buFontTx/>
              <a:buChar char="•"/>
            </a:pPr>
            <a:r>
              <a:rPr lang="es-ES_tradnl"/>
              <a:t>Every user action becomes an Event that is managed through a Controller. The events are classified into Data, Business, UI and Remote categories.</a:t>
            </a:r>
          </a:p>
          <a:p>
            <a:pPr marL="990600" lvl="1" indent="-533400">
              <a:spcBef>
                <a:spcPct val="20000"/>
              </a:spcBef>
              <a:buFontTx/>
              <a:buChar char="•"/>
            </a:pPr>
            <a:r>
              <a:rPr lang="es-ES_tradnl"/>
              <a:t>The Data events are handled by a delegate class that performs a database query to either select or update the focus object associated to the event.</a:t>
            </a:r>
          </a:p>
          <a:p>
            <a:pPr marL="990600" lvl="1" indent="-533400">
              <a:spcBef>
                <a:spcPct val="20000"/>
              </a:spcBef>
              <a:buFontTx/>
              <a:buChar char="•"/>
            </a:pPr>
            <a:r>
              <a:rPr lang="es-ES_tradnl"/>
              <a:t>The Business events are those events that require a specific behavior dependent on the object type. A simple plug-in based on the class name is devised so that you can add behavior when an event to select or update event is processed. Moreover, the Controller can be extended to pre-process or post-process the events.</a:t>
            </a:r>
          </a:p>
          <a:p>
            <a:pPr marL="990600" lvl="1" indent="-533400">
              <a:spcBef>
                <a:spcPct val="20000"/>
              </a:spcBef>
              <a:buFontTx/>
              <a:buChar char="•"/>
            </a:pPr>
            <a:r>
              <a:rPr lang="es-ES_tradnl"/>
              <a:t>The Remote events are only available in the 3-layer setup. These events are sent to a Web Service to be handled in the server side.</a:t>
            </a:r>
          </a:p>
          <a:p>
            <a:pPr marL="990600" lvl="1" indent="-533400">
              <a:spcBef>
                <a:spcPct val="20000"/>
              </a:spcBef>
              <a:buFontTx/>
              <a:buChar char="•"/>
            </a:pPr>
            <a:r>
              <a:rPr lang="es-ES_tradnl"/>
              <a:t>Presentation logic is triggered by UI events.</a:t>
            </a:r>
          </a:p>
          <a:p>
            <a:pPr marL="990600" lvl="1" indent="-533400">
              <a:spcBef>
                <a:spcPct val="20000"/>
              </a:spcBef>
              <a:buFontTx/>
              <a:buChar char="•"/>
            </a:pPr>
            <a:endParaRPr lang="es-ES_tradnl"/>
          </a:p>
          <a:p>
            <a:pPr marL="990600" lvl="1" indent="-533400">
              <a:spcBef>
                <a:spcPct val="20000"/>
              </a:spcBef>
              <a:buFontTx/>
              <a:buChar char="•"/>
            </a:pPr>
            <a:endParaRPr lang="es-ES_tradnl"/>
          </a:p>
          <a:p>
            <a:pPr marL="990600" lvl="1" indent="-533400">
              <a:spcBef>
                <a:spcPct val="20000"/>
              </a:spcBef>
              <a:buFontTx/>
              <a:buChar char="•"/>
            </a:pPr>
            <a:endParaRPr lang="es-ES_tradnl" sz="1600" b="1"/>
          </a:p>
          <a:p>
            <a:pPr marL="609600" indent="-609600">
              <a:spcBef>
                <a:spcPct val="20000"/>
              </a:spcBef>
            </a:pPr>
            <a:endParaRPr lang="es-ES_tradnl" sz="240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775</TotalTime>
  <Words>913</Words>
  <Application>Microsoft Office PowerPoint</Application>
  <PresentationFormat>Presentación en pantalla (4:3)</PresentationFormat>
  <Paragraphs>142</Paragraphs>
  <Slides>15</Slides>
  <Notes>15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Arial</vt:lpstr>
      <vt:lpstr>Candara</vt:lpstr>
      <vt:lpstr>Comic Sans MS</vt:lpstr>
      <vt:lpstr>Arial Narrow</vt:lpstr>
      <vt:lpstr>Wingdings</vt:lpstr>
      <vt:lpstr>Urbano</vt:lpstr>
      <vt:lpstr>The Holmes Platform and Applications</vt:lpstr>
      <vt:lpstr>The Vision</vt:lpstr>
      <vt:lpstr> </vt:lpstr>
      <vt:lpstr>The Product</vt:lpstr>
      <vt:lpstr>The Holmes Platform</vt:lpstr>
      <vt:lpstr>The Holmes Platform</vt:lpstr>
      <vt:lpstr>The Holmes Platform</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Accenture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Holmes Platform</dc:title>
  <dc:creator>bt</dc:creator>
  <cp:lastModifiedBy>José Manuel Gómez Álvarez</cp:lastModifiedBy>
  <cp:revision>22</cp:revision>
  <dcterms:created xsi:type="dcterms:W3CDTF">2008-01-18T21:19:51Z</dcterms:created>
  <dcterms:modified xsi:type="dcterms:W3CDTF">2017-04-24T23:16:54Z</dcterms:modified>
</cp:coreProperties>
</file>